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758" r:id="rId5"/>
  </p:sldMasterIdLst>
  <p:notesMasterIdLst>
    <p:notesMasterId r:id="rId31"/>
  </p:notesMasterIdLst>
  <p:sldIdLst>
    <p:sldId id="265" r:id="rId6"/>
    <p:sldId id="338" r:id="rId7"/>
    <p:sldId id="339" r:id="rId8"/>
    <p:sldId id="270" r:id="rId9"/>
    <p:sldId id="357" r:id="rId10"/>
    <p:sldId id="358" r:id="rId11"/>
    <p:sldId id="359" r:id="rId12"/>
    <p:sldId id="340" r:id="rId13"/>
    <p:sldId id="341" r:id="rId14"/>
    <p:sldId id="342" r:id="rId15"/>
    <p:sldId id="356" r:id="rId16"/>
    <p:sldId id="343" r:id="rId17"/>
    <p:sldId id="344" r:id="rId18"/>
    <p:sldId id="345" r:id="rId19"/>
    <p:sldId id="346" r:id="rId20"/>
    <p:sldId id="347" r:id="rId21"/>
    <p:sldId id="348" r:id="rId22"/>
    <p:sldId id="349" r:id="rId23"/>
    <p:sldId id="350" r:id="rId24"/>
    <p:sldId id="351" r:id="rId25"/>
    <p:sldId id="352" r:id="rId26"/>
    <p:sldId id="354" r:id="rId27"/>
    <p:sldId id="355" r:id="rId28"/>
    <p:sldId id="353" r:id="rId29"/>
    <p:sldId id="337" r:id="rId30"/>
  </p:sldIdLst>
  <p:sldSz cx="12192000" cy="6858000"/>
  <p:notesSz cx="7010400" cy="9296400"/>
  <p:defaultTextStyle>
    <a:defPPr>
      <a:defRPr lang="en-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55D"/>
    <a:srgbClr val="B1C1D5"/>
    <a:srgbClr val="084A55"/>
    <a:srgbClr val="83A8B0"/>
    <a:srgbClr val="C796AF"/>
    <a:srgbClr val="124268"/>
    <a:srgbClr val="AAC8CD"/>
    <a:srgbClr val="284C24"/>
    <a:srgbClr val="792A55"/>
    <a:srgbClr val="87A1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961" autoAdjust="0"/>
  </p:normalViewPr>
  <p:slideViewPr>
    <p:cSldViewPr snapToGrid="0" snapToObjects="1">
      <p:cViewPr>
        <p:scale>
          <a:sx n="64" d="100"/>
          <a:sy n="64" d="100"/>
        </p:scale>
        <p:origin x="748" y="-4"/>
      </p:cViewPr>
      <p:guideLst/>
    </p:cSldViewPr>
  </p:slideViewPr>
  <p:outlineViewPr>
    <p:cViewPr>
      <p:scale>
        <a:sx n="33" d="100"/>
        <a:sy n="33" d="100"/>
      </p:scale>
      <p:origin x="0" y="-2124"/>
    </p:cViewPr>
  </p:outlineViewPr>
  <p:notesTextViewPr>
    <p:cViewPr>
      <p:scale>
        <a:sx n="1" d="1"/>
        <a:sy n="1" d="1"/>
      </p:scale>
      <p:origin x="0" y="0"/>
    </p:cViewPr>
  </p:notesTextViewPr>
  <p:notesViewPr>
    <p:cSldViewPr snapToGrid="0" snapToObjects="1">
      <p:cViewPr varScale="1">
        <p:scale>
          <a:sx n="137" d="100"/>
          <a:sy n="137" d="100"/>
        </p:scale>
        <p:origin x="4744"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bendoregon-my.sharepoint.com/personal/jtaylor_bendoregon_gov/Documents/Core%20Area%20Work%20Plan.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CF9-4652-A83A-1D36E77C3893}"/>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5CF9-4652-A83A-1D36E77C389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CF9-4652-A83A-1D36E77C389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CF9-4652-A83A-1D36E77C3893}"/>
              </c:ext>
            </c:extLst>
          </c:dPt>
          <c:cat>
            <c:strRef>
              <c:f>Sheet3!$C$40:$C$43</c:f>
              <c:strCache>
                <c:ptCount val="4"/>
                <c:pt idx="0">
                  <c:v>Create Place and Foster Vibrancy</c:v>
                </c:pt>
                <c:pt idx="1">
                  <c:v>Move the Market</c:v>
                </c:pt>
                <c:pt idx="2">
                  <c:v>Brand, Market, Recruit</c:v>
                </c:pt>
                <c:pt idx="3">
                  <c:v>Leverage Efforts and Build Capacity</c:v>
                </c:pt>
              </c:strCache>
            </c:strRef>
          </c:cat>
          <c:val>
            <c:numRef>
              <c:f>Sheet3!$D$40:$D$43</c:f>
              <c:numCache>
                <c:formatCode>"$"#,##0</c:formatCode>
                <c:ptCount val="4"/>
                <c:pt idx="0">
                  <c:v>2530000</c:v>
                </c:pt>
                <c:pt idx="1">
                  <c:v>5700000</c:v>
                </c:pt>
                <c:pt idx="2">
                  <c:v>280000</c:v>
                </c:pt>
                <c:pt idx="3">
                  <c:v>400000</c:v>
                </c:pt>
              </c:numCache>
            </c:numRef>
          </c:val>
          <c:extLst>
            <c:ext xmlns:c16="http://schemas.microsoft.com/office/drawing/2014/chart" uri="{C3380CC4-5D6E-409C-BE32-E72D297353CC}">
              <c16:uniqueId val="{00000008-5CF9-4652-A83A-1D36E77C3893}"/>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6.9073794743864936E-2"/>
          <c:y val="0.82555992057271821"/>
          <c:w val="0.83830007594656319"/>
          <c:h val="0.1570014049654164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VE"/>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20C1954-B190-8A48-B726-6C8D1730B606}" type="datetimeFigureOut">
              <a:rPr lang="en-VE" smtClean="0"/>
              <a:t>09/23/2025</a:t>
            </a:fld>
            <a:endParaRPr lang="en-VE"/>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VE"/>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E"/>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VE"/>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5B18DE4-D3C1-9A47-8022-E43917FD018D}" type="slidenum">
              <a:rPr lang="en-VE" smtClean="0"/>
              <a:t>‹#›</a:t>
            </a:fld>
            <a:endParaRPr lang="en-VE"/>
          </a:p>
        </p:txBody>
      </p:sp>
    </p:spTree>
    <p:extLst>
      <p:ext uri="{BB962C8B-B14F-4D97-AF65-F5344CB8AC3E}">
        <p14:creationId xmlns:p14="http://schemas.microsoft.com/office/powerpoint/2010/main" val="957443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B18DE4-D3C1-9A47-8022-E43917FD018D}" type="slidenum">
              <a:rPr lang="en-VE" smtClean="0"/>
              <a:t>1</a:t>
            </a:fld>
            <a:endParaRPr lang="en-VE"/>
          </a:p>
        </p:txBody>
      </p:sp>
    </p:spTree>
    <p:extLst>
      <p:ext uri="{BB962C8B-B14F-4D97-AF65-F5344CB8AC3E}">
        <p14:creationId xmlns:p14="http://schemas.microsoft.com/office/powerpoint/2010/main" val="2158915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B18DE4-D3C1-9A47-8022-E43917FD018D}" type="slidenum">
              <a:rPr lang="en-VE" smtClean="0"/>
              <a:t>14</a:t>
            </a:fld>
            <a:endParaRPr lang="en-VE"/>
          </a:p>
        </p:txBody>
      </p:sp>
    </p:spTree>
    <p:extLst>
      <p:ext uri="{BB962C8B-B14F-4D97-AF65-F5344CB8AC3E}">
        <p14:creationId xmlns:p14="http://schemas.microsoft.com/office/powerpoint/2010/main" val="976228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B18DE4-D3C1-9A47-8022-E43917FD018D}" type="slidenum">
              <a:rPr lang="en-VE" smtClean="0"/>
              <a:t>15</a:t>
            </a:fld>
            <a:endParaRPr lang="en-VE"/>
          </a:p>
        </p:txBody>
      </p:sp>
    </p:spTree>
    <p:extLst>
      <p:ext uri="{BB962C8B-B14F-4D97-AF65-F5344CB8AC3E}">
        <p14:creationId xmlns:p14="http://schemas.microsoft.com/office/powerpoint/2010/main" val="1721616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B18DE4-D3C1-9A47-8022-E43917FD018D}" type="slidenum">
              <a:rPr lang="en-VE" smtClean="0"/>
              <a:t>16</a:t>
            </a:fld>
            <a:endParaRPr lang="en-VE"/>
          </a:p>
        </p:txBody>
      </p:sp>
    </p:spTree>
    <p:extLst>
      <p:ext uri="{BB962C8B-B14F-4D97-AF65-F5344CB8AC3E}">
        <p14:creationId xmlns:p14="http://schemas.microsoft.com/office/powerpoint/2010/main" val="436349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B18DE4-D3C1-9A47-8022-E43917FD018D}" type="slidenum">
              <a:rPr lang="en-VE" smtClean="0"/>
              <a:t>17</a:t>
            </a:fld>
            <a:endParaRPr lang="en-VE"/>
          </a:p>
        </p:txBody>
      </p:sp>
    </p:spTree>
    <p:extLst>
      <p:ext uri="{BB962C8B-B14F-4D97-AF65-F5344CB8AC3E}">
        <p14:creationId xmlns:p14="http://schemas.microsoft.com/office/powerpoint/2010/main" val="190912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B18DE4-D3C1-9A47-8022-E43917FD018D}" type="slidenum">
              <a:rPr lang="en-VE" smtClean="0"/>
              <a:t>18</a:t>
            </a:fld>
            <a:endParaRPr lang="en-VE"/>
          </a:p>
        </p:txBody>
      </p:sp>
    </p:spTree>
    <p:extLst>
      <p:ext uri="{BB962C8B-B14F-4D97-AF65-F5344CB8AC3E}">
        <p14:creationId xmlns:p14="http://schemas.microsoft.com/office/powerpoint/2010/main" val="2099045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B18DE4-D3C1-9A47-8022-E43917FD018D}" type="slidenum">
              <a:rPr lang="en-VE" smtClean="0"/>
              <a:t>19</a:t>
            </a:fld>
            <a:endParaRPr lang="en-VE"/>
          </a:p>
        </p:txBody>
      </p:sp>
    </p:spTree>
    <p:extLst>
      <p:ext uri="{BB962C8B-B14F-4D97-AF65-F5344CB8AC3E}">
        <p14:creationId xmlns:p14="http://schemas.microsoft.com/office/powerpoint/2010/main" val="3065732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B18DE4-D3C1-9A47-8022-E43917FD018D}" type="slidenum">
              <a:rPr lang="en-VE" smtClean="0"/>
              <a:t>20</a:t>
            </a:fld>
            <a:endParaRPr lang="en-VE"/>
          </a:p>
        </p:txBody>
      </p:sp>
    </p:spTree>
    <p:extLst>
      <p:ext uri="{BB962C8B-B14F-4D97-AF65-F5344CB8AC3E}">
        <p14:creationId xmlns:p14="http://schemas.microsoft.com/office/powerpoint/2010/main" val="3168130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B18DE4-D3C1-9A47-8022-E43917FD018D}" type="slidenum">
              <a:rPr lang="en-VE" smtClean="0"/>
              <a:t>21</a:t>
            </a:fld>
            <a:endParaRPr lang="en-VE"/>
          </a:p>
        </p:txBody>
      </p:sp>
    </p:spTree>
    <p:extLst>
      <p:ext uri="{BB962C8B-B14F-4D97-AF65-F5344CB8AC3E}">
        <p14:creationId xmlns:p14="http://schemas.microsoft.com/office/powerpoint/2010/main" val="2585457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B18DE4-D3C1-9A47-8022-E43917FD018D}" type="slidenum">
              <a:rPr lang="en-VE" smtClean="0"/>
              <a:t>22</a:t>
            </a:fld>
            <a:endParaRPr lang="en-VE"/>
          </a:p>
        </p:txBody>
      </p:sp>
    </p:spTree>
    <p:extLst>
      <p:ext uri="{BB962C8B-B14F-4D97-AF65-F5344CB8AC3E}">
        <p14:creationId xmlns:p14="http://schemas.microsoft.com/office/powerpoint/2010/main" val="1791561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B18DE4-D3C1-9A47-8022-E43917FD018D}" type="slidenum">
              <a:rPr lang="en-VE" smtClean="0"/>
              <a:t>23</a:t>
            </a:fld>
            <a:endParaRPr lang="en-VE"/>
          </a:p>
        </p:txBody>
      </p:sp>
    </p:spTree>
    <p:extLst>
      <p:ext uri="{BB962C8B-B14F-4D97-AF65-F5344CB8AC3E}">
        <p14:creationId xmlns:p14="http://schemas.microsoft.com/office/powerpoint/2010/main" val="1754151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B18DE4-D3C1-9A47-8022-E43917FD018D}" type="slidenum">
              <a:rPr lang="en-VE" smtClean="0"/>
              <a:t>2</a:t>
            </a:fld>
            <a:endParaRPr lang="en-VE"/>
          </a:p>
        </p:txBody>
      </p:sp>
    </p:spTree>
    <p:extLst>
      <p:ext uri="{BB962C8B-B14F-4D97-AF65-F5344CB8AC3E}">
        <p14:creationId xmlns:p14="http://schemas.microsoft.com/office/powerpoint/2010/main" val="34950568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B18DE4-D3C1-9A47-8022-E43917FD018D}" type="slidenum">
              <a:rPr lang="en-VE" smtClean="0"/>
              <a:t>24</a:t>
            </a:fld>
            <a:endParaRPr lang="en-VE"/>
          </a:p>
        </p:txBody>
      </p:sp>
    </p:spTree>
    <p:extLst>
      <p:ext uri="{BB962C8B-B14F-4D97-AF65-F5344CB8AC3E}">
        <p14:creationId xmlns:p14="http://schemas.microsoft.com/office/powerpoint/2010/main" val="4528677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B18DE4-D3C1-9A47-8022-E43917FD018D}" type="slidenum">
              <a:rPr lang="en-VE" smtClean="0"/>
              <a:t>25</a:t>
            </a:fld>
            <a:endParaRPr lang="en-VE"/>
          </a:p>
        </p:txBody>
      </p:sp>
    </p:spTree>
    <p:extLst>
      <p:ext uri="{BB962C8B-B14F-4D97-AF65-F5344CB8AC3E}">
        <p14:creationId xmlns:p14="http://schemas.microsoft.com/office/powerpoint/2010/main" val="3569869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0EC03-D7E3-EE7A-1967-338F72137F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2EB32B-0F2F-22F7-C49A-A78BDC07CD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4375E7-E62D-C425-A218-946884DF92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999A69-4C82-46BE-9004-FDEF5052C479}"/>
              </a:ext>
            </a:extLst>
          </p:cNvPr>
          <p:cNvSpPr>
            <a:spLocks noGrp="1"/>
          </p:cNvSpPr>
          <p:nvPr>
            <p:ph type="sldNum" sz="quarter" idx="5"/>
          </p:nvPr>
        </p:nvSpPr>
        <p:spPr/>
        <p:txBody>
          <a:bodyPr/>
          <a:lstStyle/>
          <a:p>
            <a:fld id="{D5B18DE4-D3C1-9A47-8022-E43917FD018D}" type="slidenum">
              <a:rPr lang="en-VE" smtClean="0"/>
              <a:t>3</a:t>
            </a:fld>
            <a:endParaRPr lang="en-VE"/>
          </a:p>
        </p:txBody>
      </p:sp>
    </p:spTree>
    <p:extLst>
      <p:ext uri="{BB962C8B-B14F-4D97-AF65-F5344CB8AC3E}">
        <p14:creationId xmlns:p14="http://schemas.microsoft.com/office/powerpoint/2010/main" val="2563599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FCCE0-E5FD-46C0-C782-BDC7E163B6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16AA5C-CAAA-8C31-B59B-3590E1FDF4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45A54B-3880-108B-78C3-B939147E34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9B5F083-D26D-02D7-34E6-FCD547D53003}"/>
              </a:ext>
            </a:extLst>
          </p:cNvPr>
          <p:cNvSpPr>
            <a:spLocks noGrp="1"/>
          </p:cNvSpPr>
          <p:nvPr>
            <p:ph type="sldNum" sz="quarter" idx="5"/>
          </p:nvPr>
        </p:nvSpPr>
        <p:spPr/>
        <p:txBody>
          <a:bodyPr/>
          <a:lstStyle/>
          <a:p>
            <a:fld id="{D5B18DE4-D3C1-9A47-8022-E43917FD018D}" type="slidenum">
              <a:rPr lang="en-VE" smtClean="0"/>
              <a:t>8</a:t>
            </a:fld>
            <a:endParaRPr lang="en-VE"/>
          </a:p>
        </p:txBody>
      </p:sp>
    </p:spTree>
    <p:extLst>
      <p:ext uri="{BB962C8B-B14F-4D97-AF65-F5344CB8AC3E}">
        <p14:creationId xmlns:p14="http://schemas.microsoft.com/office/powerpoint/2010/main" val="9454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74C05-7506-1147-441C-CDEC099584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10E4C-6DF9-E8F3-BA7C-9A7C0E0F2D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C2D0BB-421F-F52A-96ED-213B5F9A2B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C81132-3996-9A2B-F11C-C9458C3519B5}"/>
              </a:ext>
            </a:extLst>
          </p:cNvPr>
          <p:cNvSpPr>
            <a:spLocks noGrp="1"/>
          </p:cNvSpPr>
          <p:nvPr>
            <p:ph type="sldNum" sz="quarter" idx="5"/>
          </p:nvPr>
        </p:nvSpPr>
        <p:spPr/>
        <p:txBody>
          <a:bodyPr/>
          <a:lstStyle/>
          <a:p>
            <a:fld id="{D5B18DE4-D3C1-9A47-8022-E43917FD018D}" type="slidenum">
              <a:rPr lang="en-VE" smtClean="0"/>
              <a:t>9</a:t>
            </a:fld>
            <a:endParaRPr lang="en-VE"/>
          </a:p>
        </p:txBody>
      </p:sp>
    </p:spTree>
    <p:extLst>
      <p:ext uri="{BB962C8B-B14F-4D97-AF65-F5344CB8AC3E}">
        <p14:creationId xmlns:p14="http://schemas.microsoft.com/office/powerpoint/2010/main" val="1241793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B18DE4-D3C1-9A47-8022-E43917FD018D}" type="slidenum">
              <a:rPr lang="en-VE" smtClean="0"/>
              <a:t>10</a:t>
            </a:fld>
            <a:endParaRPr lang="en-VE"/>
          </a:p>
        </p:txBody>
      </p:sp>
    </p:spTree>
    <p:extLst>
      <p:ext uri="{BB962C8B-B14F-4D97-AF65-F5344CB8AC3E}">
        <p14:creationId xmlns:p14="http://schemas.microsoft.com/office/powerpoint/2010/main" val="3225712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B18DE4-D3C1-9A47-8022-E43917FD018D}" type="slidenum">
              <a:rPr lang="en-VE" smtClean="0"/>
              <a:t>11</a:t>
            </a:fld>
            <a:endParaRPr lang="en-VE"/>
          </a:p>
        </p:txBody>
      </p:sp>
    </p:spTree>
    <p:extLst>
      <p:ext uri="{BB962C8B-B14F-4D97-AF65-F5344CB8AC3E}">
        <p14:creationId xmlns:p14="http://schemas.microsoft.com/office/powerpoint/2010/main" val="226145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B18DE4-D3C1-9A47-8022-E43917FD018D}" type="slidenum">
              <a:rPr lang="en-VE" smtClean="0"/>
              <a:t>12</a:t>
            </a:fld>
            <a:endParaRPr lang="en-VE"/>
          </a:p>
        </p:txBody>
      </p:sp>
    </p:spTree>
    <p:extLst>
      <p:ext uri="{BB962C8B-B14F-4D97-AF65-F5344CB8AC3E}">
        <p14:creationId xmlns:p14="http://schemas.microsoft.com/office/powerpoint/2010/main" val="3066699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B18DE4-D3C1-9A47-8022-E43917FD018D}" type="slidenum">
              <a:rPr lang="en-VE" smtClean="0"/>
              <a:t>13</a:t>
            </a:fld>
            <a:endParaRPr lang="en-VE"/>
          </a:p>
        </p:txBody>
      </p:sp>
    </p:spTree>
    <p:extLst>
      <p:ext uri="{BB962C8B-B14F-4D97-AF65-F5344CB8AC3E}">
        <p14:creationId xmlns:p14="http://schemas.microsoft.com/office/powerpoint/2010/main" val="33173430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BD48BE4-A4C6-415F-9BBC-7E2E3CEF7C69}"/>
              </a:ext>
            </a:extLst>
          </p:cNvPr>
          <p:cNvSpPr>
            <a:spLocks noGrp="1"/>
          </p:cNvSpPr>
          <p:nvPr>
            <p:ph type="body" sz="quarter" idx="10" hasCustomPrompt="1"/>
          </p:nvPr>
        </p:nvSpPr>
        <p:spPr>
          <a:xfrm>
            <a:off x="887413" y="4713288"/>
            <a:ext cx="4614862" cy="647700"/>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a:t>Add Presentation Date</a:t>
            </a:r>
          </a:p>
        </p:txBody>
      </p:sp>
      <p:sp>
        <p:nvSpPr>
          <p:cNvPr id="3" name="Subtitle 2">
            <a:extLst>
              <a:ext uri="{FF2B5EF4-FFF2-40B4-BE49-F238E27FC236}">
                <a16:creationId xmlns:a16="http://schemas.microsoft.com/office/drawing/2014/main" id="{A997C970-D7A4-E444-B068-3C8DB778BCAB}"/>
              </a:ext>
            </a:extLst>
          </p:cNvPr>
          <p:cNvSpPr>
            <a:spLocks noGrp="1"/>
          </p:cNvSpPr>
          <p:nvPr>
            <p:ph type="subTitle" idx="1" hasCustomPrompt="1"/>
          </p:nvPr>
        </p:nvSpPr>
        <p:spPr>
          <a:xfrm>
            <a:off x="887505" y="3700649"/>
            <a:ext cx="9144000" cy="718950"/>
          </a:xfrm>
        </p:spPr>
        <p:txBody>
          <a:bodyPr/>
          <a:lstStyle>
            <a:lvl1pPr marL="0" indent="0" algn="l">
              <a:buNone/>
              <a:defRPr sz="2400" b="1"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Presenter Name, Title, Department</a:t>
            </a:r>
          </a:p>
        </p:txBody>
      </p:sp>
      <p:sp>
        <p:nvSpPr>
          <p:cNvPr id="2" name="Title 1">
            <a:extLst>
              <a:ext uri="{FF2B5EF4-FFF2-40B4-BE49-F238E27FC236}">
                <a16:creationId xmlns:a16="http://schemas.microsoft.com/office/drawing/2014/main" id="{A48E5591-3CD0-7A49-AD04-9BE7752353D0}"/>
              </a:ext>
            </a:extLst>
          </p:cNvPr>
          <p:cNvSpPr>
            <a:spLocks noGrp="1"/>
          </p:cNvSpPr>
          <p:nvPr>
            <p:ph type="ctrTitle" hasCustomPrompt="1"/>
          </p:nvPr>
        </p:nvSpPr>
        <p:spPr>
          <a:xfrm>
            <a:off x="887505" y="2534032"/>
            <a:ext cx="9144000" cy="1074542"/>
          </a:xfrm>
        </p:spPr>
        <p:txBody>
          <a:bodyPr anchor="b">
            <a:normAutofit/>
          </a:bodyPr>
          <a:lstStyle>
            <a:lvl1pPr algn="l">
              <a:defRPr sz="5000" b="1" i="0">
                <a:solidFill>
                  <a:schemeClr val="tx1"/>
                </a:solidFill>
                <a:latin typeface="Arial" panose="020B0604020202020204" pitchFamily="34" charset="0"/>
                <a:cs typeface="Arial" panose="020B0604020202020204" pitchFamily="34" charset="0"/>
              </a:defRPr>
            </a:lvl1pPr>
          </a:lstStyle>
          <a:p>
            <a:r>
              <a:rPr lang="en-US" dirty="0"/>
              <a:t>Add Title</a:t>
            </a:r>
            <a:endParaRPr lang="en-VE" dirty="0"/>
          </a:p>
        </p:txBody>
      </p:sp>
      <p:pic>
        <p:nvPicPr>
          <p:cNvPr id="4" name="Picture 3" descr="City of Bend logo.">
            <a:extLst>
              <a:ext uri="{FF2B5EF4-FFF2-40B4-BE49-F238E27FC236}">
                <a16:creationId xmlns:a16="http://schemas.microsoft.com/office/drawing/2014/main" id="{457D9130-9183-2C04-1507-F33F78876D0B}"/>
              </a:ext>
            </a:extLst>
          </p:cNvPr>
          <p:cNvPicPr>
            <a:picLocks noChangeAspect="1"/>
          </p:cNvPicPr>
          <p:nvPr userDrawn="1"/>
        </p:nvPicPr>
        <p:blipFill>
          <a:blip r:embed="rId2"/>
          <a:stretch>
            <a:fillRect/>
          </a:stretch>
        </p:blipFill>
        <p:spPr>
          <a:xfrm>
            <a:off x="290807" y="-12903"/>
            <a:ext cx="2782556" cy="2782556"/>
          </a:xfrm>
          <a:prstGeom prst="rect">
            <a:avLst/>
          </a:prstGeom>
        </p:spPr>
      </p:pic>
    </p:spTree>
    <p:extLst>
      <p:ext uri="{BB962C8B-B14F-4D97-AF65-F5344CB8AC3E}">
        <p14:creationId xmlns:p14="http://schemas.microsoft.com/office/powerpoint/2010/main" val="2291819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Materials in Alternate Format Reques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17B5238-41BA-451C-966E-C74B18EEED5B}"/>
              </a:ext>
            </a:extLst>
          </p:cNvPr>
          <p:cNvSpPr>
            <a:spLocks noGrp="1"/>
          </p:cNvSpPr>
          <p:nvPr>
            <p:ph type="body" sz="quarter" idx="10" hasCustomPrompt="1"/>
          </p:nvPr>
        </p:nvSpPr>
        <p:spPr>
          <a:xfrm>
            <a:off x="2253295" y="2039535"/>
            <a:ext cx="8042564" cy="4043538"/>
          </a:xfrm>
        </p:spPr>
        <p:txBody>
          <a:bodyPr/>
          <a:lstStyle>
            <a:lvl1pPr marL="0" indent="0">
              <a:buNone/>
              <a:defRPr/>
            </a:lvl1pPr>
          </a:lstStyle>
          <a:p>
            <a:r>
              <a:rPr lang="en-US" sz="2400" dirty="0"/>
              <a:t>You can obtain this information in alternate formats such as Braille, electronic format, etc. Free language assistance services are also available. Please contact </a:t>
            </a:r>
            <a:r>
              <a:rPr lang="en-US" sz="2400" dirty="0">
                <a:highlight>
                  <a:srgbClr val="FFFF00"/>
                </a:highlight>
              </a:rPr>
              <a:t>[Project Manager or Document Creator]</a:t>
            </a:r>
            <a:r>
              <a:rPr lang="en-US" sz="2400" dirty="0"/>
              <a:t> at </a:t>
            </a:r>
            <a:r>
              <a:rPr lang="en-US" sz="2400" dirty="0">
                <a:highlight>
                  <a:srgbClr val="FFFF00"/>
                </a:highlight>
              </a:rPr>
              <a:t>[email] </a:t>
            </a:r>
            <a:r>
              <a:rPr lang="en-US" sz="2400" dirty="0"/>
              <a:t>or </a:t>
            </a:r>
            <a:r>
              <a:rPr lang="en-US" sz="2400" dirty="0">
                <a:highlight>
                  <a:srgbClr val="FFFF00"/>
                </a:highlight>
              </a:rPr>
              <a:t>[telephone number]. </a:t>
            </a:r>
            <a:r>
              <a:rPr lang="en-US" sz="2400" dirty="0"/>
              <a:t>Relay Users Dial 7-1-1.</a:t>
            </a:r>
          </a:p>
        </p:txBody>
      </p:sp>
      <p:sp>
        <p:nvSpPr>
          <p:cNvPr id="2" name="Title 1">
            <a:extLst>
              <a:ext uri="{FF2B5EF4-FFF2-40B4-BE49-F238E27FC236}">
                <a16:creationId xmlns:a16="http://schemas.microsoft.com/office/drawing/2014/main" id="{6FD6659F-9343-4F15-AA39-6294E7D3D1A1}"/>
              </a:ext>
            </a:extLst>
          </p:cNvPr>
          <p:cNvSpPr>
            <a:spLocks noGrp="1"/>
          </p:cNvSpPr>
          <p:nvPr>
            <p:ph type="title" hasCustomPrompt="1"/>
          </p:nvPr>
        </p:nvSpPr>
        <p:spPr>
          <a:xfrm>
            <a:off x="838200" y="201902"/>
            <a:ext cx="10515600" cy="956599"/>
          </a:xfrm>
        </p:spPr>
        <p:txBody>
          <a:bodyPr>
            <a:normAutofit/>
          </a:bodyPr>
          <a:lstStyle>
            <a:lvl1pPr>
              <a:defRPr sz="3000"/>
            </a:lvl1pPr>
          </a:lstStyle>
          <a:p>
            <a:r>
              <a:rPr lang="en-US" sz="2800" dirty="0"/>
              <a:t>Accessible Meeting Information</a:t>
            </a:r>
            <a:endParaRPr lang="en-US" sz="2800" b="1" i="0" kern="1200" dirty="0">
              <a:solidFill>
                <a:schemeClr val="tx1"/>
              </a:solidFill>
              <a:effectLst/>
              <a:latin typeface="Arial" panose="020B0604020202020204" pitchFamily="34" charset="0"/>
              <a:ea typeface="+mj-ea"/>
              <a:cs typeface="Arial" panose="020B0604020202020204" pitchFamily="34" charset="0"/>
            </a:endParaRPr>
          </a:p>
        </p:txBody>
      </p:sp>
      <p:pic>
        <p:nvPicPr>
          <p:cNvPr id="1025" name="image10.png" descr="ISA Wheelchair icon.">
            <a:extLst>
              <a:ext uri="{FF2B5EF4-FFF2-40B4-BE49-F238E27FC236}">
                <a16:creationId xmlns:a16="http://schemas.microsoft.com/office/drawing/2014/main" id="{360BB738-557D-E243-8A8C-FEE37D7365C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923" b="1923"/>
          <a:stretch>
            <a:fillRect/>
          </a:stretch>
        </p:blipFill>
        <p:spPr bwMode="auto">
          <a:xfrm>
            <a:off x="725347" y="1899797"/>
            <a:ext cx="675039" cy="649288"/>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7B8A175F-00B9-E966-BFE2-5FC2ADA1F93C}"/>
              </a:ext>
              <a:ext uri="{C183D7F6-B498-43B3-948B-1728B52AA6E4}">
                <adec:decorative xmlns:adec="http://schemas.microsoft.com/office/drawing/2017/decorative" val="1"/>
              </a:ext>
            </a:extLst>
          </p:cNvPr>
          <p:cNvCxnSpPr>
            <a:cxnSpLocks/>
          </p:cNvCxnSpPr>
          <p:nvPr userDrawn="1"/>
        </p:nvCxnSpPr>
        <p:spPr>
          <a:xfrm flipH="1">
            <a:off x="630097" y="1082936"/>
            <a:ext cx="11022043" cy="0"/>
          </a:xfrm>
          <a:prstGeom prst="line">
            <a:avLst/>
          </a:prstGeom>
          <a:ln w="38100">
            <a:solidFill>
              <a:schemeClr val="tx1"/>
            </a:solidFill>
          </a:ln>
        </p:spPr>
        <p:style>
          <a:lnRef idx="2">
            <a:schemeClr val="accent4"/>
          </a:lnRef>
          <a:fillRef idx="1">
            <a:schemeClr val="lt1"/>
          </a:fillRef>
          <a:effectRef idx="0">
            <a:schemeClr val="accent4"/>
          </a:effectRef>
          <a:fontRef idx="minor">
            <a:schemeClr val="dk1"/>
          </a:fontRef>
        </p:style>
      </p:cxnSp>
      <p:pic>
        <p:nvPicPr>
          <p:cNvPr id="5" name="Picture 4" descr="A blue circle with white text in a circle&#10;&#10;Description automatically generated">
            <a:extLst>
              <a:ext uri="{FF2B5EF4-FFF2-40B4-BE49-F238E27FC236}">
                <a16:creationId xmlns:a16="http://schemas.microsoft.com/office/drawing/2014/main" id="{A5D85D0F-0168-37E5-2294-455FFA790559}"/>
              </a:ext>
            </a:extLst>
          </p:cNvPr>
          <p:cNvPicPr>
            <a:picLocks noChangeAspect="1"/>
          </p:cNvPicPr>
          <p:nvPr userDrawn="1"/>
        </p:nvPicPr>
        <p:blipFill>
          <a:blip r:embed="rId3"/>
          <a:stretch>
            <a:fillRect/>
          </a:stretch>
        </p:blipFill>
        <p:spPr>
          <a:xfrm>
            <a:off x="10642598" y="1962630"/>
            <a:ext cx="612887" cy="612887"/>
          </a:xfrm>
          <a:prstGeom prst="rect">
            <a:avLst/>
          </a:prstGeom>
        </p:spPr>
      </p:pic>
      <p:pic>
        <p:nvPicPr>
          <p:cNvPr id="6" name="Picture 5">
            <a:extLst>
              <a:ext uri="{FF2B5EF4-FFF2-40B4-BE49-F238E27FC236}">
                <a16:creationId xmlns:a16="http://schemas.microsoft.com/office/drawing/2014/main" id="{0010750E-BD48-0290-DF82-C0985675E5B8}"/>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034235" y="6007510"/>
            <a:ext cx="3473679" cy="868420"/>
          </a:xfrm>
          <a:prstGeom prst="rect">
            <a:avLst/>
          </a:prstGeom>
        </p:spPr>
      </p:pic>
    </p:spTree>
    <p:extLst>
      <p:ext uri="{BB962C8B-B14F-4D97-AF65-F5344CB8AC3E}">
        <p14:creationId xmlns:p14="http://schemas.microsoft.com/office/powerpoint/2010/main" val="3550339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_Pine">
    <p:bg>
      <p:bgPr>
        <a:solidFill>
          <a:schemeClr val="accent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64C212-F8CB-A647-B790-A943715F1743}"/>
              </a:ext>
            </a:extLst>
          </p:cNvPr>
          <p:cNvSpPr>
            <a:spLocks noGrp="1"/>
          </p:cNvSpPr>
          <p:nvPr>
            <p:ph type="body" idx="1" hasCustomPrompt="1"/>
          </p:nvPr>
        </p:nvSpPr>
        <p:spPr>
          <a:xfrm>
            <a:off x="831850" y="3684027"/>
            <a:ext cx="10515600" cy="1500187"/>
          </a:xfrm>
        </p:spPr>
        <p:txBody>
          <a:bodyPr/>
          <a:lstStyle>
            <a:lvl1pPr marL="0" indent="0" algn="ctr">
              <a:buNone/>
              <a:defRPr sz="2400" b="1" i="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Subhead</a:t>
            </a:r>
          </a:p>
        </p:txBody>
      </p:sp>
      <p:sp>
        <p:nvSpPr>
          <p:cNvPr id="2" name="Title 1">
            <a:extLst>
              <a:ext uri="{FF2B5EF4-FFF2-40B4-BE49-F238E27FC236}">
                <a16:creationId xmlns:a16="http://schemas.microsoft.com/office/drawing/2014/main" id="{1ACEA9DB-ADC1-F949-8C4A-625B0619459F}"/>
              </a:ext>
            </a:extLst>
          </p:cNvPr>
          <p:cNvSpPr>
            <a:spLocks noGrp="1"/>
          </p:cNvSpPr>
          <p:nvPr>
            <p:ph type="title" hasCustomPrompt="1"/>
          </p:nvPr>
        </p:nvSpPr>
        <p:spPr>
          <a:xfrm>
            <a:off x="831850" y="2004452"/>
            <a:ext cx="10515600" cy="1500187"/>
          </a:xfrm>
        </p:spPr>
        <p:txBody>
          <a:bodyPr anchor="b">
            <a:normAutofit/>
          </a:bodyPr>
          <a:lstStyle>
            <a:lvl1pPr algn="ctr">
              <a:defRPr sz="3600" b="1">
                <a:solidFill>
                  <a:schemeClr val="bg1"/>
                </a:solidFill>
                <a:latin typeface="Arial" panose="020B0604020202020204" pitchFamily="34" charset="0"/>
                <a:cs typeface="Arial" panose="020B0604020202020204" pitchFamily="34" charset="0"/>
              </a:defRPr>
            </a:lvl1pPr>
          </a:lstStyle>
          <a:p>
            <a:r>
              <a:rPr lang="en-US" dirty="0"/>
              <a:t>Add Title</a:t>
            </a:r>
            <a:endParaRPr lang="en-VE" dirty="0"/>
          </a:p>
        </p:txBody>
      </p:sp>
      <p:pic>
        <p:nvPicPr>
          <p:cNvPr id="4" name="Picture 3">
            <a:extLst>
              <a:ext uri="{FF2B5EF4-FFF2-40B4-BE49-F238E27FC236}">
                <a16:creationId xmlns:a16="http://schemas.microsoft.com/office/drawing/2014/main" id="{51A5EDC6-FED6-ABF2-219F-31509CA458B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034236" y="6007510"/>
            <a:ext cx="3473679" cy="868420"/>
          </a:xfrm>
          <a:prstGeom prst="rect">
            <a:avLst/>
          </a:prstGeom>
        </p:spPr>
      </p:pic>
    </p:spTree>
    <p:extLst>
      <p:ext uri="{BB962C8B-B14F-4D97-AF65-F5344CB8AC3E}">
        <p14:creationId xmlns:p14="http://schemas.microsoft.com/office/powerpoint/2010/main" val="357613003"/>
      </p:ext>
    </p:extLst>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3AE70D-0521-9746-A552-6E1F940E37A0}"/>
              </a:ext>
            </a:extLst>
          </p:cNvPr>
          <p:cNvSpPr>
            <a:spLocks noGrp="1"/>
          </p:cNvSpPr>
          <p:nvPr>
            <p:ph sz="half" idx="2"/>
          </p:nvPr>
        </p:nvSpPr>
        <p:spPr>
          <a:xfrm>
            <a:off x="6172200" y="1233608"/>
            <a:ext cx="5181600" cy="4609408"/>
          </a:xfrm>
        </p:spPr>
        <p:txBody>
          <a:bodyPr/>
          <a:lstStyle>
            <a:lvl1pPr>
              <a:defRPr sz="2400">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E" dirty="0"/>
          </a:p>
        </p:txBody>
      </p:sp>
      <p:sp>
        <p:nvSpPr>
          <p:cNvPr id="3" name="Content Placeholder 2">
            <a:extLst>
              <a:ext uri="{FF2B5EF4-FFF2-40B4-BE49-F238E27FC236}">
                <a16:creationId xmlns:a16="http://schemas.microsoft.com/office/drawing/2014/main" id="{39CFF70D-A0F3-234A-B753-E2E3BA6B48AD}"/>
              </a:ext>
            </a:extLst>
          </p:cNvPr>
          <p:cNvSpPr>
            <a:spLocks noGrp="1"/>
          </p:cNvSpPr>
          <p:nvPr>
            <p:ph sz="half" idx="1"/>
          </p:nvPr>
        </p:nvSpPr>
        <p:spPr>
          <a:xfrm>
            <a:off x="838200" y="1233608"/>
            <a:ext cx="5181600" cy="4609408"/>
          </a:xfrm>
        </p:spPr>
        <p:txBody>
          <a:bodyPr/>
          <a:lstStyle>
            <a:lvl1pPr>
              <a:defRPr sz="2400">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E" dirty="0"/>
          </a:p>
        </p:txBody>
      </p:sp>
      <p:sp>
        <p:nvSpPr>
          <p:cNvPr id="8" name="Title 1">
            <a:extLst>
              <a:ext uri="{FF2B5EF4-FFF2-40B4-BE49-F238E27FC236}">
                <a16:creationId xmlns:a16="http://schemas.microsoft.com/office/drawing/2014/main" id="{773E4F95-2580-5041-AA53-06498328D836}"/>
              </a:ext>
            </a:extLst>
          </p:cNvPr>
          <p:cNvSpPr>
            <a:spLocks noGrp="1"/>
          </p:cNvSpPr>
          <p:nvPr>
            <p:ph type="title" hasCustomPrompt="1"/>
          </p:nvPr>
        </p:nvSpPr>
        <p:spPr>
          <a:xfrm>
            <a:off x="831850" y="491263"/>
            <a:ext cx="10515600" cy="591673"/>
          </a:xfrm>
        </p:spPr>
        <p:txBody>
          <a:bodyPr anchor="b">
            <a:normAutofit/>
          </a:bodyPr>
          <a:lstStyle>
            <a:lvl1pPr algn="l">
              <a:defRPr sz="3600" b="1">
                <a:solidFill>
                  <a:schemeClr val="tx1"/>
                </a:solidFill>
                <a:latin typeface="Arial" panose="020B0604020202020204" pitchFamily="34" charset="0"/>
                <a:cs typeface="Arial" panose="020B0604020202020204" pitchFamily="34" charset="0"/>
              </a:defRPr>
            </a:lvl1pPr>
          </a:lstStyle>
          <a:p>
            <a:r>
              <a:rPr lang="en-US" dirty="0"/>
              <a:t>Add Title</a:t>
            </a:r>
            <a:endParaRPr lang="en-VE" dirty="0"/>
          </a:p>
        </p:txBody>
      </p:sp>
      <p:cxnSp>
        <p:nvCxnSpPr>
          <p:cNvPr id="7" name="Straight Connector 6">
            <a:extLst>
              <a:ext uri="{FF2B5EF4-FFF2-40B4-BE49-F238E27FC236}">
                <a16:creationId xmlns:a16="http://schemas.microsoft.com/office/drawing/2014/main" id="{BD7954EB-296D-35BB-E09D-81E52209795A}"/>
              </a:ext>
              <a:ext uri="{C183D7F6-B498-43B3-948B-1728B52AA6E4}">
                <adec:decorative xmlns:adec="http://schemas.microsoft.com/office/drawing/2017/decorative" val="1"/>
              </a:ext>
            </a:extLst>
          </p:cNvPr>
          <p:cNvCxnSpPr>
            <a:cxnSpLocks/>
          </p:cNvCxnSpPr>
          <p:nvPr userDrawn="1"/>
        </p:nvCxnSpPr>
        <p:spPr>
          <a:xfrm flipH="1">
            <a:off x="630097" y="1082936"/>
            <a:ext cx="11022043" cy="0"/>
          </a:xfrm>
          <a:prstGeom prst="line">
            <a:avLst/>
          </a:prstGeom>
          <a:ln w="38100">
            <a:solidFill>
              <a:schemeClr val="tx1"/>
            </a:solidFill>
          </a:ln>
        </p:spPr>
        <p:style>
          <a:lnRef idx="2">
            <a:schemeClr val="accent4"/>
          </a:lnRef>
          <a:fillRef idx="1">
            <a:schemeClr val="lt1"/>
          </a:fillRef>
          <a:effectRef idx="0">
            <a:schemeClr val="accent4"/>
          </a:effectRef>
          <a:fontRef idx="minor">
            <a:schemeClr val="dk1"/>
          </a:fontRef>
        </p:style>
      </p:cxnSp>
      <p:pic>
        <p:nvPicPr>
          <p:cNvPr id="2" name="Picture 1">
            <a:extLst>
              <a:ext uri="{FF2B5EF4-FFF2-40B4-BE49-F238E27FC236}">
                <a16:creationId xmlns:a16="http://schemas.microsoft.com/office/drawing/2014/main" id="{72F2CDC2-5B59-8FA7-6819-8889E42DF3A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034235" y="6007510"/>
            <a:ext cx="3473679" cy="868420"/>
          </a:xfrm>
          <a:prstGeom prst="rect">
            <a:avLst/>
          </a:prstGeom>
        </p:spPr>
      </p:pic>
    </p:spTree>
    <p:extLst>
      <p:ext uri="{BB962C8B-B14F-4D97-AF65-F5344CB8AC3E}">
        <p14:creationId xmlns:p14="http://schemas.microsoft.com/office/powerpoint/2010/main" val="185973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8C21CD76-25D5-594E-ADEB-CB807E589032}"/>
              </a:ext>
            </a:extLst>
          </p:cNvPr>
          <p:cNvSpPr>
            <a:spLocks noGrp="1"/>
          </p:cNvSpPr>
          <p:nvPr>
            <p:ph sz="half" idx="1"/>
          </p:nvPr>
        </p:nvSpPr>
        <p:spPr>
          <a:xfrm>
            <a:off x="838200" y="1233608"/>
            <a:ext cx="10509250" cy="4609408"/>
          </a:xfrm>
        </p:spPr>
        <p:txBody>
          <a:bodyPr/>
          <a:lstStyle>
            <a:lvl1pPr>
              <a:defRPr sz="2400">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E" dirty="0"/>
          </a:p>
        </p:txBody>
      </p:sp>
      <p:sp>
        <p:nvSpPr>
          <p:cNvPr id="2" name="Title 1">
            <a:extLst>
              <a:ext uri="{FF2B5EF4-FFF2-40B4-BE49-F238E27FC236}">
                <a16:creationId xmlns:a16="http://schemas.microsoft.com/office/drawing/2014/main" id="{1ACEA9DB-ADC1-F949-8C4A-625B0619459F}"/>
              </a:ext>
            </a:extLst>
          </p:cNvPr>
          <p:cNvSpPr>
            <a:spLocks noGrp="1"/>
          </p:cNvSpPr>
          <p:nvPr>
            <p:ph type="title" hasCustomPrompt="1"/>
          </p:nvPr>
        </p:nvSpPr>
        <p:spPr>
          <a:xfrm>
            <a:off x="831850" y="491263"/>
            <a:ext cx="10515600" cy="591673"/>
          </a:xfrm>
        </p:spPr>
        <p:txBody>
          <a:bodyPr anchor="b">
            <a:normAutofit/>
          </a:bodyPr>
          <a:lstStyle>
            <a:lvl1pPr algn="l">
              <a:defRPr sz="3600" b="1">
                <a:solidFill>
                  <a:schemeClr val="tx1"/>
                </a:solidFill>
                <a:latin typeface="Arial" panose="020B0604020202020204" pitchFamily="34" charset="0"/>
                <a:cs typeface="Arial" panose="020B0604020202020204" pitchFamily="34" charset="0"/>
              </a:defRPr>
            </a:lvl1pPr>
          </a:lstStyle>
          <a:p>
            <a:r>
              <a:rPr lang="en-US" dirty="0"/>
              <a:t>Add Title</a:t>
            </a:r>
            <a:endParaRPr lang="en-VE" dirty="0"/>
          </a:p>
        </p:txBody>
      </p:sp>
      <p:cxnSp>
        <p:nvCxnSpPr>
          <p:cNvPr id="5" name="Straight Connector 4">
            <a:extLst>
              <a:ext uri="{FF2B5EF4-FFF2-40B4-BE49-F238E27FC236}">
                <a16:creationId xmlns:a16="http://schemas.microsoft.com/office/drawing/2014/main" id="{0D1894FA-EFE4-FCF3-8BA5-5ACBD42CA2FF}"/>
              </a:ext>
              <a:ext uri="{C183D7F6-B498-43B3-948B-1728B52AA6E4}">
                <adec:decorative xmlns:adec="http://schemas.microsoft.com/office/drawing/2017/decorative" val="1"/>
              </a:ext>
            </a:extLst>
          </p:cNvPr>
          <p:cNvCxnSpPr>
            <a:cxnSpLocks/>
          </p:cNvCxnSpPr>
          <p:nvPr userDrawn="1"/>
        </p:nvCxnSpPr>
        <p:spPr>
          <a:xfrm flipH="1">
            <a:off x="630097" y="1082936"/>
            <a:ext cx="11022043" cy="0"/>
          </a:xfrm>
          <a:prstGeom prst="line">
            <a:avLst/>
          </a:prstGeom>
          <a:ln w="38100">
            <a:solidFill>
              <a:schemeClr val="tx1"/>
            </a:solidFill>
          </a:ln>
        </p:spPr>
        <p:style>
          <a:lnRef idx="2">
            <a:schemeClr val="accent4"/>
          </a:lnRef>
          <a:fillRef idx="1">
            <a:schemeClr val="lt1"/>
          </a:fillRef>
          <a:effectRef idx="0">
            <a:schemeClr val="accent4"/>
          </a:effectRef>
          <a:fontRef idx="minor">
            <a:schemeClr val="dk1"/>
          </a:fontRef>
        </p:style>
      </p:cxnSp>
      <p:pic>
        <p:nvPicPr>
          <p:cNvPr id="3" name="Picture 2">
            <a:extLst>
              <a:ext uri="{FF2B5EF4-FFF2-40B4-BE49-F238E27FC236}">
                <a16:creationId xmlns:a16="http://schemas.microsoft.com/office/drawing/2014/main" id="{706B261B-6071-62C6-C9C4-CAD1FE358D8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034235" y="6007510"/>
            <a:ext cx="3473679" cy="868420"/>
          </a:xfrm>
          <a:prstGeom prst="rect">
            <a:avLst/>
          </a:prstGeom>
        </p:spPr>
      </p:pic>
    </p:spTree>
    <p:extLst>
      <p:ext uri="{BB962C8B-B14F-4D97-AF65-F5344CB8AC3E}">
        <p14:creationId xmlns:p14="http://schemas.microsoft.com/office/powerpoint/2010/main" val="538254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BDFC80-E65C-D74C-8074-207303D8CEB6}"/>
              </a:ext>
            </a:extLst>
          </p:cNvPr>
          <p:cNvSpPr>
            <a:spLocks noGrp="1"/>
          </p:cNvSpPr>
          <p:nvPr>
            <p:ph idx="1"/>
          </p:nvPr>
        </p:nvSpPr>
        <p:spPr>
          <a:xfrm>
            <a:off x="5183188" y="393193"/>
            <a:ext cx="6172200" cy="5467858"/>
          </a:xfrm>
        </p:spPr>
        <p:txBody>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E" dirty="0"/>
          </a:p>
        </p:txBody>
      </p:sp>
      <p:sp>
        <p:nvSpPr>
          <p:cNvPr id="4" name="Text Placeholder 3">
            <a:extLst>
              <a:ext uri="{FF2B5EF4-FFF2-40B4-BE49-F238E27FC236}">
                <a16:creationId xmlns:a16="http://schemas.microsoft.com/office/drawing/2014/main" id="{5EDD7A09-E74F-D346-A311-2AAE4E50ABAC}"/>
              </a:ext>
            </a:extLst>
          </p:cNvPr>
          <p:cNvSpPr>
            <a:spLocks noGrp="1"/>
          </p:cNvSpPr>
          <p:nvPr>
            <p:ph type="body" sz="half" idx="2"/>
          </p:nvPr>
        </p:nvSpPr>
        <p:spPr>
          <a:xfrm>
            <a:off x="839788" y="1570038"/>
            <a:ext cx="3932237" cy="4298950"/>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itle 1">
            <a:extLst>
              <a:ext uri="{FF2B5EF4-FFF2-40B4-BE49-F238E27FC236}">
                <a16:creationId xmlns:a16="http://schemas.microsoft.com/office/drawing/2014/main" id="{F77D87D0-B602-114E-A444-F8DA96642866}"/>
              </a:ext>
            </a:extLst>
          </p:cNvPr>
          <p:cNvSpPr>
            <a:spLocks noGrp="1"/>
          </p:cNvSpPr>
          <p:nvPr>
            <p:ph type="title" hasCustomPrompt="1"/>
          </p:nvPr>
        </p:nvSpPr>
        <p:spPr>
          <a:xfrm>
            <a:off x="839788" y="457200"/>
            <a:ext cx="3932237" cy="1112838"/>
          </a:xfrm>
        </p:spPr>
        <p:txBody>
          <a:bodyPr anchor="b">
            <a:normAutofit/>
          </a:bodyPr>
          <a:lstStyle>
            <a:lvl1pPr>
              <a:defRPr sz="3600"/>
            </a:lvl1pPr>
          </a:lstStyle>
          <a:p>
            <a:r>
              <a:rPr lang="en-US" dirty="0"/>
              <a:t>Add Title</a:t>
            </a:r>
            <a:endParaRPr lang="en-VE" dirty="0"/>
          </a:p>
        </p:txBody>
      </p:sp>
      <p:cxnSp>
        <p:nvCxnSpPr>
          <p:cNvPr id="5" name="Straight Connector 4">
            <a:extLst>
              <a:ext uri="{FF2B5EF4-FFF2-40B4-BE49-F238E27FC236}">
                <a16:creationId xmlns:a16="http://schemas.microsoft.com/office/drawing/2014/main" id="{08D30340-123D-BD03-EB22-EE8CA61F4D46}"/>
              </a:ext>
              <a:ext uri="{C183D7F6-B498-43B3-948B-1728B52AA6E4}">
                <adec:decorative xmlns:adec="http://schemas.microsoft.com/office/drawing/2017/decorative" val="1"/>
              </a:ext>
            </a:extLst>
          </p:cNvPr>
          <p:cNvCxnSpPr>
            <a:cxnSpLocks/>
          </p:cNvCxnSpPr>
          <p:nvPr userDrawn="1"/>
        </p:nvCxnSpPr>
        <p:spPr>
          <a:xfrm flipH="1">
            <a:off x="630097" y="1570038"/>
            <a:ext cx="4383964" cy="0"/>
          </a:xfrm>
          <a:prstGeom prst="line">
            <a:avLst/>
          </a:prstGeom>
          <a:ln w="38100">
            <a:solidFill>
              <a:schemeClr val="tx1"/>
            </a:solidFill>
          </a:ln>
        </p:spPr>
        <p:style>
          <a:lnRef idx="2">
            <a:schemeClr val="accent4"/>
          </a:lnRef>
          <a:fillRef idx="1">
            <a:schemeClr val="lt1"/>
          </a:fillRef>
          <a:effectRef idx="0">
            <a:schemeClr val="accent4"/>
          </a:effectRef>
          <a:fontRef idx="minor">
            <a:schemeClr val="dk1"/>
          </a:fontRef>
        </p:style>
      </p:cxnSp>
      <p:pic>
        <p:nvPicPr>
          <p:cNvPr id="6" name="Picture 5">
            <a:extLst>
              <a:ext uri="{FF2B5EF4-FFF2-40B4-BE49-F238E27FC236}">
                <a16:creationId xmlns:a16="http://schemas.microsoft.com/office/drawing/2014/main" id="{A3A9DCF2-5AFD-56C9-13D4-72272E3CF76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034235" y="6007510"/>
            <a:ext cx="3473679" cy="868420"/>
          </a:xfrm>
          <a:prstGeom prst="rect">
            <a:avLst/>
          </a:prstGeom>
        </p:spPr>
      </p:pic>
    </p:spTree>
    <p:extLst>
      <p:ext uri="{BB962C8B-B14F-4D97-AF65-F5344CB8AC3E}">
        <p14:creationId xmlns:p14="http://schemas.microsoft.com/office/powerpoint/2010/main" val="3444148254"/>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with Caption 2">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0EB47C4A-270D-F348-9128-DCB2B60480BD}"/>
              </a:ext>
            </a:extLst>
          </p:cNvPr>
          <p:cNvSpPr>
            <a:spLocks noGrp="1"/>
          </p:cNvSpPr>
          <p:nvPr>
            <p:ph idx="1"/>
          </p:nvPr>
        </p:nvSpPr>
        <p:spPr>
          <a:xfrm>
            <a:off x="844550" y="1234458"/>
            <a:ext cx="6386566" cy="4389083"/>
          </a:xfrm>
        </p:spPr>
        <p:txBody>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E" dirty="0"/>
          </a:p>
        </p:txBody>
      </p:sp>
      <p:sp>
        <p:nvSpPr>
          <p:cNvPr id="12" name="Text Placeholder 3">
            <a:extLst>
              <a:ext uri="{FF2B5EF4-FFF2-40B4-BE49-F238E27FC236}">
                <a16:creationId xmlns:a16="http://schemas.microsoft.com/office/drawing/2014/main" id="{5CFB0686-C626-E548-80D4-E39FC23F470D}"/>
              </a:ext>
            </a:extLst>
          </p:cNvPr>
          <p:cNvSpPr>
            <a:spLocks noGrp="1"/>
          </p:cNvSpPr>
          <p:nvPr>
            <p:ph type="body" sz="half" idx="2"/>
          </p:nvPr>
        </p:nvSpPr>
        <p:spPr>
          <a:xfrm>
            <a:off x="7415213" y="1234459"/>
            <a:ext cx="3932237" cy="4389082"/>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itle 1">
            <a:extLst>
              <a:ext uri="{FF2B5EF4-FFF2-40B4-BE49-F238E27FC236}">
                <a16:creationId xmlns:a16="http://schemas.microsoft.com/office/drawing/2014/main" id="{5B523BF7-C542-FB4F-8048-2B4489E5C722}"/>
              </a:ext>
            </a:extLst>
          </p:cNvPr>
          <p:cNvSpPr>
            <a:spLocks noGrp="1"/>
          </p:cNvSpPr>
          <p:nvPr>
            <p:ph type="title" hasCustomPrompt="1"/>
          </p:nvPr>
        </p:nvSpPr>
        <p:spPr>
          <a:xfrm>
            <a:off x="831850" y="491263"/>
            <a:ext cx="10515600" cy="591673"/>
          </a:xfrm>
        </p:spPr>
        <p:txBody>
          <a:bodyPr anchor="b">
            <a:normAutofit/>
          </a:bodyPr>
          <a:lstStyle>
            <a:lvl1pPr algn="l">
              <a:defRPr sz="3600" b="1">
                <a:solidFill>
                  <a:schemeClr val="tx1"/>
                </a:solidFill>
                <a:latin typeface="Arial" panose="020B0604020202020204" pitchFamily="34" charset="0"/>
                <a:cs typeface="Arial" panose="020B0604020202020204" pitchFamily="34" charset="0"/>
              </a:defRPr>
            </a:lvl1pPr>
          </a:lstStyle>
          <a:p>
            <a:r>
              <a:rPr lang="en-US" dirty="0"/>
              <a:t>Add Title</a:t>
            </a:r>
            <a:endParaRPr lang="en-VE" dirty="0"/>
          </a:p>
        </p:txBody>
      </p:sp>
      <p:cxnSp>
        <p:nvCxnSpPr>
          <p:cNvPr id="4" name="Straight Connector 3">
            <a:extLst>
              <a:ext uri="{FF2B5EF4-FFF2-40B4-BE49-F238E27FC236}">
                <a16:creationId xmlns:a16="http://schemas.microsoft.com/office/drawing/2014/main" id="{3809738C-EA84-719D-B454-9AB8FE613FE1}"/>
              </a:ext>
              <a:ext uri="{C183D7F6-B498-43B3-948B-1728B52AA6E4}">
                <adec:decorative xmlns:adec="http://schemas.microsoft.com/office/drawing/2017/decorative" val="1"/>
              </a:ext>
            </a:extLst>
          </p:cNvPr>
          <p:cNvCxnSpPr>
            <a:cxnSpLocks/>
          </p:cNvCxnSpPr>
          <p:nvPr userDrawn="1"/>
        </p:nvCxnSpPr>
        <p:spPr>
          <a:xfrm flipH="1">
            <a:off x="630097" y="1082936"/>
            <a:ext cx="11022043" cy="0"/>
          </a:xfrm>
          <a:prstGeom prst="line">
            <a:avLst/>
          </a:prstGeom>
          <a:ln w="38100">
            <a:solidFill>
              <a:schemeClr val="tx1"/>
            </a:solidFill>
          </a:ln>
        </p:spPr>
        <p:style>
          <a:lnRef idx="2">
            <a:schemeClr val="accent4"/>
          </a:lnRef>
          <a:fillRef idx="1">
            <a:schemeClr val="lt1"/>
          </a:fillRef>
          <a:effectRef idx="0">
            <a:schemeClr val="accent4"/>
          </a:effectRef>
          <a:fontRef idx="minor">
            <a:schemeClr val="dk1"/>
          </a:fontRef>
        </p:style>
      </p:cxnSp>
      <p:pic>
        <p:nvPicPr>
          <p:cNvPr id="2" name="Picture 1">
            <a:extLst>
              <a:ext uri="{FF2B5EF4-FFF2-40B4-BE49-F238E27FC236}">
                <a16:creationId xmlns:a16="http://schemas.microsoft.com/office/drawing/2014/main" id="{41A5C680-04AA-7718-D95A-41FF35C20E5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034235" y="6007510"/>
            <a:ext cx="3473679" cy="868420"/>
          </a:xfrm>
          <a:prstGeom prst="rect">
            <a:avLst/>
          </a:prstGeom>
        </p:spPr>
      </p:pic>
    </p:spTree>
    <p:extLst>
      <p:ext uri="{BB962C8B-B14F-4D97-AF65-F5344CB8AC3E}">
        <p14:creationId xmlns:p14="http://schemas.microsoft.com/office/powerpoint/2010/main" val="4185999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ontent with Caption 2">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0EB47C4A-270D-F348-9128-DCB2B60480BD}"/>
              </a:ext>
            </a:extLst>
          </p:cNvPr>
          <p:cNvSpPr>
            <a:spLocks noGrp="1"/>
          </p:cNvSpPr>
          <p:nvPr>
            <p:ph idx="1"/>
          </p:nvPr>
        </p:nvSpPr>
        <p:spPr>
          <a:xfrm>
            <a:off x="4960884" y="1234458"/>
            <a:ext cx="6386566" cy="4389083"/>
          </a:xfrm>
        </p:spPr>
        <p:txBody>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E" dirty="0"/>
          </a:p>
        </p:txBody>
      </p:sp>
      <p:sp>
        <p:nvSpPr>
          <p:cNvPr id="12" name="Text Placeholder 3">
            <a:extLst>
              <a:ext uri="{FF2B5EF4-FFF2-40B4-BE49-F238E27FC236}">
                <a16:creationId xmlns:a16="http://schemas.microsoft.com/office/drawing/2014/main" id="{5CFB0686-C626-E548-80D4-E39FC23F470D}"/>
              </a:ext>
            </a:extLst>
          </p:cNvPr>
          <p:cNvSpPr>
            <a:spLocks noGrp="1"/>
          </p:cNvSpPr>
          <p:nvPr>
            <p:ph type="body" sz="half" idx="2"/>
          </p:nvPr>
        </p:nvSpPr>
        <p:spPr>
          <a:xfrm>
            <a:off x="844550" y="1234459"/>
            <a:ext cx="3932237" cy="4389082"/>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itle 1">
            <a:extLst>
              <a:ext uri="{FF2B5EF4-FFF2-40B4-BE49-F238E27FC236}">
                <a16:creationId xmlns:a16="http://schemas.microsoft.com/office/drawing/2014/main" id="{5B523BF7-C542-FB4F-8048-2B4489E5C722}"/>
              </a:ext>
            </a:extLst>
          </p:cNvPr>
          <p:cNvSpPr>
            <a:spLocks noGrp="1"/>
          </p:cNvSpPr>
          <p:nvPr>
            <p:ph type="title" hasCustomPrompt="1"/>
          </p:nvPr>
        </p:nvSpPr>
        <p:spPr>
          <a:xfrm>
            <a:off x="831850" y="491263"/>
            <a:ext cx="10515600" cy="591673"/>
          </a:xfrm>
        </p:spPr>
        <p:txBody>
          <a:bodyPr anchor="b">
            <a:normAutofit/>
          </a:bodyPr>
          <a:lstStyle>
            <a:lvl1pPr algn="l">
              <a:defRPr sz="3600" b="1">
                <a:solidFill>
                  <a:schemeClr val="tx1"/>
                </a:solidFill>
                <a:latin typeface="Arial" panose="020B0604020202020204" pitchFamily="34" charset="0"/>
                <a:cs typeface="Arial" panose="020B0604020202020204" pitchFamily="34" charset="0"/>
              </a:defRPr>
            </a:lvl1pPr>
          </a:lstStyle>
          <a:p>
            <a:r>
              <a:rPr lang="en-US" dirty="0"/>
              <a:t>Add Title</a:t>
            </a:r>
            <a:endParaRPr lang="en-VE" dirty="0"/>
          </a:p>
        </p:txBody>
      </p:sp>
      <p:cxnSp>
        <p:nvCxnSpPr>
          <p:cNvPr id="4" name="Straight Connector 3">
            <a:extLst>
              <a:ext uri="{FF2B5EF4-FFF2-40B4-BE49-F238E27FC236}">
                <a16:creationId xmlns:a16="http://schemas.microsoft.com/office/drawing/2014/main" id="{3809738C-EA84-719D-B454-9AB8FE613FE1}"/>
              </a:ext>
              <a:ext uri="{C183D7F6-B498-43B3-948B-1728B52AA6E4}">
                <adec:decorative xmlns:adec="http://schemas.microsoft.com/office/drawing/2017/decorative" val="1"/>
              </a:ext>
            </a:extLst>
          </p:cNvPr>
          <p:cNvCxnSpPr>
            <a:cxnSpLocks/>
          </p:cNvCxnSpPr>
          <p:nvPr userDrawn="1"/>
        </p:nvCxnSpPr>
        <p:spPr>
          <a:xfrm flipH="1">
            <a:off x="630097" y="1082936"/>
            <a:ext cx="11022043" cy="0"/>
          </a:xfrm>
          <a:prstGeom prst="line">
            <a:avLst/>
          </a:prstGeom>
          <a:ln w="38100">
            <a:solidFill>
              <a:schemeClr val="tx1"/>
            </a:solidFill>
          </a:ln>
        </p:spPr>
        <p:style>
          <a:lnRef idx="2">
            <a:schemeClr val="accent4"/>
          </a:lnRef>
          <a:fillRef idx="1">
            <a:schemeClr val="lt1"/>
          </a:fillRef>
          <a:effectRef idx="0">
            <a:schemeClr val="accent4"/>
          </a:effectRef>
          <a:fontRef idx="minor">
            <a:schemeClr val="dk1"/>
          </a:fontRef>
        </p:style>
      </p:cxnSp>
      <p:pic>
        <p:nvPicPr>
          <p:cNvPr id="2" name="Picture 1">
            <a:extLst>
              <a:ext uri="{FF2B5EF4-FFF2-40B4-BE49-F238E27FC236}">
                <a16:creationId xmlns:a16="http://schemas.microsoft.com/office/drawing/2014/main" id="{D0F62CDB-41FA-AA53-32A9-6DBE875E3A6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034235" y="6007510"/>
            <a:ext cx="3473679" cy="868420"/>
          </a:xfrm>
          <a:prstGeom prst="rect">
            <a:avLst/>
          </a:prstGeom>
        </p:spPr>
      </p:pic>
    </p:spTree>
    <p:extLst>
      <p:ext uri="{BB962C8B-B14F-4D97-AF65-F5344CB8AC3E}">
        <p14:creationId xmlns:p14="http://schemas.microsoft.com/office/powerpoint/2010/main" val="1335980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Graph/Chart">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8FF68547-8F81-DBA2-1870-65CF264955D0}"/>
              </a:ext>
            </a:extLst>
          </p:cNvPr>
          <p:cNvSpPr>
            <a:spLocks noGrp="1"/>
          </p:cNvSpPr>
          <p:nvPr>
            <p:ph type="chart" sz="quarter" idx="10"/>
          </p:nvPr>
        </p:nvSpPr>
        <p:spPr>
          <a:xfrm>
            <a:off x="838200" y="719666"/>
            <a:ext cx="10515600" cy="5418667"/>
          </a:xfrm>
        </p:spPr>
        <p:txBody>
          <a:bodyPr/>
          <a:lstStyle/>
          <a:p>
            <a:r>
              <a:rPr lang="en-US"/>
              <a:t>Click icon to add chart</a:t>
            </a:r>
            <a:endParaRPr lang="en-US" dirty="0"/>
          </a:p>
        </p:txBody>
      </p:sp>
      <p:graphicFrame>
        <p:nvGraphicFramePr>
          <p:cNvPr id="7" name="Chart 6">
            <a:extLst>
              <a:ext uri="{FF2B5EF4-FFF2-40B4-BE49-F238E27FC236}">
                <a16:creationId xmlns:a16="http://schemas.microsoft.com/office/drawing/2014/main" id="{3066F808-683E-E038-7E37-266238B6AA32}"/>
              </a:ext>
            </a:extLst>
          </p:cNvPr>
          <p:cNvGraphicFramePr/>
          <p:nvPr>
            <p:extLst>
              <p:ext uri="{D42A27DB-BD31-4B8C-83A1-F6EECF244321}">
                <p14:modId xmlns:p14="http://schemas.microsoft.com/office/powerpoint/2010/main" val="282059478"/>
              </p:ext>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9710AB34-0EB9-E6A5-38E4-8320CB5B717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034235" y="6007510"/>
            <a:ext cx="3473679" cy="868420"/>
          </a:xfrm>
          <a:prstGeom prst="rect">
            <a:avLst/>
          </a:prstGeom>
        </p:spPr>
      </p:pic>
    </p:spTree>
    <p:extLst>
      <p:ext uri="{BB962C8B-B14F-4D97-AF65-F5344CB8AC3E}">
        <p14:creationId xmlns:p14="http://schemas.microsoft.com/office/powerpoint/2010/main" val="794682409"/>
      </p:ext>
    </p:extLst>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Materials in Alternate Format Reques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17B5238-41BA-451C-966E-C74B18EEED5B}"/>
              </a:ext>
            </a:extLst>
          </p:cNvPr>
          <p:cNvSpPr>
            <a:spLocks noGrp="1"/>
          </p:cNvSpPr>
          <p:nvPr>
            <p:ph type="body" sz="quarter" idx="10" hasCustomPrompt="1"/>
          </p:nvPr>
        </p:nvSpPr>
        <p:spPr>
          <a:xfrm>
            <a:off x="2253295" y="2039535"/>
            <a:ext cx="8042564" cy="4043538"/>
          </a:xfrm>
        </p:spPr>
        <p:txBody>
          <a:bodyPr/>
          <a:lstStyle>
            <a:lvl1pPr marL="0" indent="0">
              <a:buNone/>
              <a:defRPr/>
            </a:lvl1pPr>
          </a:lstStyle>
          <a:p>
            <a:r>
              <a:rPr lang="en-US" sz="2400" dirty="0"/>
              <a:t>You can obtain this information in alternate formats such as Braille, electronic format, etc. Free language assistance services are also available. Please contact </a:t>
            </a:r>
            <a:r>
              <a:rPr lang="en-US" sz="2400" dirty="0">
                <a:highlight>
                  <a:srgbClr val="FFFF00"/>
                </a:highlight>
              </a:rPr>
              <a:t>[Project Manager or Document Creator]</a:t>
            </a:r>
            <a:r>
              <a:rPr lang="en-US" sz="2400" dirty="0"/>
              <a:t> at </a:t>
            </a:r>
            <a:r>
              <a:rPr lang="en-US" sz="2400" dirty="0">
                <a:highlight>
                  <a:srgbClr val="FFFF00"/>
                </a:highlight>
              </a:rPr>
              <a:t>[email] </a:t>
            </a:r>
            <a:r>
              <a:rPr lang="en-US" sz="2400" dirty="0"/>
              <a:t>or </a:t>
            </a:r>
            <a:r>
              <a:rPr lang="en-US" sz="2400" dirty="0">
                <a:highlight>
                  <a:srgbClr val="FFFF00"/>
                </a:highlight>
              </a:rPr>
              <a:t>[telephone number]. </a:t>
            </a:r>
            <a:r>
              <a:rPr lang="en-US" sz="2400" dirty="0"/>
              <a:t>Relay Users Dial 7-1-1.</a:t>
            </a:r>
          </a:p>
        </p:txBody>
      </p:sp>
      <p:sp>
        <p:nvSpPr>
          <p:cNvPr id="2" name="Title 1">
            <a:extLst>
              <a:ext uri="{FF2B5EF4-FFF2-40B4-BE49-F238E27FC236}">
                <a16:creationId xmlns:a16="http://schemas.microsoft.com/office/drawing/2014/main" id="{6FD6659F-9343-4F15-AA39-6294E7D3D1A1}"/>
              </a:ext>
            </a:extLst>
          </p:cNvPr>
          <p:cNvSpPr>
            <a:spLocks noGrp="1"/>
          </p:cNvSpPr>
          <p:nvPr>
            <p:ph type="title" hasCustomPrompt="1"/>
          </p:nvPr>
        </p:nvSpPr>
        <p:spPr>
          <a:xfrm>
            <a:off x="838200" y="201902"/>
            <a:ext cx="10515600" cy="956599"/>
          </a:xfrm>
        </p:spPr>
        <p:txBody>
          <a:bodyPr>
            <a:normAutofit/>
          </a:bodyPr>
          <a:lstStyle>
            <a:lvl1pPr>
              <a:defRPr sz="3000"/>
            </a:lvl1pPr>
          </a:lstStyle>
          <a:p>
            <a:r>
              <a:rPr lang="en-US" sz="2800" dirty="0"/>
              <a:t>Language Assistance Services &amp; Accommodation Information for People with Disabilities</a:t>
            </a:r>
            <a:endParaRPr lang="en-US" sz="2800" b="1" i="0" kern="1200" dirty="0">
              <a:solidFill>
                <a:schemeClr val="tx1"/>
              </a:solidFill>
              <a:effectLst/>
              <a:latin typeface="Arial" panose="020B0604020202020204" pitchFamily="34" charset="0"/>
              <a:ea typeface="+mj-ea"/>
              <a:cs typeface="Arial" panose="020B0604020202020204" pitchFamily="34" charset="0"/>
            </a:endParaRPr>
          </a:p>
        </p:txBody>
      </p:sp>
      <p:pic>
        <p:nvPicPr>
          <p:cNvPr id="1025" name="image10.png" descr="ISA Wheelchair icon.">
            <a:extLst>
              <a:ext uri="{FF2B5EF4-FFF2-40B4-BE49-F238E27FC236}">
                <a16:creationId xmlns:a16="http://schemas.microsoft.com/office/drawing/2014/main" id="{360BB738-557D-E243-8A8C-FEE37D7365C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923" b="1923"/>
          <a:stretch>
            <a:fillRect/>
          </a:stretch>
        </p:blipFill>
        <p:spPr bwMode="auto">
          <a:xfrm>
            <a:off x="725347" y="1899797"/>
            <a:ext cx="675039" cy="649288"/>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7B8A175F-00B9-E966-BFE2-5FC2ADA1F93C}"/>
              </a:ext>
              <a:ext uri="{C183D7F6-B498-43B3-948B-1728B52AA6E4}">
                <adec:decorative xmlns:adec="http://schemas.microsoft.com/office/drawing/2017/decorative" val="1"/>
              </a:ext>
            </a:extLst>
          </p:cNvPr>
          <p:cNvCxnSpPr>
            <a:cxnSpLocks/>
          </p:cNvCxnSpPr>
          <p:nvPr userDrawn="1"/>
        </p:nvCxnSpPr>
        <p:spPr>
          <a:xfrm flipH="1">
            <a:off x="630097" y="1082936"/>
            <a:ext cx="11022043" cy="0"/>
          </a:xfrm>
          <a:prstGeom prst="line">
            <a:avLst/>
          </a:prstGeom>
          <a:ln w="38100">
            <a:solidFill>
              <a:schemeClr val="tx1"/>
            </a:solidFill>
          </a:ln>
        </p:spPr>
        <p:style>
          <a:lnRef idx="2">
            <a:schemeClr val="accent4"/>
          </a:lnRef>
          <a:fillRef idx="1">
            <a:schemeClr val="lt1"/>
          </a:fillRef>
          <a:effectRef idx="0">
            <a:schemeClr val="accent4"/>
          </a:effectRef>
          <a:fontRef idx="minor">
            <a:schemeClr val="dk1"/>
          </a:fontRef>
        </p:style>
      </p:cxnSp>
      <p:pic>
        <p:nvPicPr>
          <p:cNvPr id="5" name="Picture 4" descr="A blue circle with white text in a circle&#10;&#10;Description automatically generated">
            <a:extLst>
              <a:ext uri="{FF2B5EF4-FFF2-40B4-BE49-F238E27FC236}">
                <a16:creationId xmlns:a16="http://schemas.microsoft.com/office/drawing/2014/main" id="{A5D85D0F-0168-37E5-2294-455FFA790559}"/>
              </a:ext>
            </a:extLst>
          </p:cNvPr>
          <p:cNvPicPr>
            <a:picLocks noChangeAspect="1"/>
          </p:cNvPicPr>
          <p:nvPr userDrawn="1"/>
        </p:nvPicPr>
        <p:blipFill>
          <a:blip r:embed="rId3"/>
          <a:stretch>
            <a:fillRect/>
          </a:stretch>
        </p:blipFill>
        <p:spPr>
          <a:xfrm>
            <a:off x="10642598" y="1962630"/>
            <a:ext cx="612887" cy="612887"/>
          </a:xfrm>
          <a:prstGeom prst="rect">
            <a:avLst/>
          </a:prstGeom>
        </p:spPr>
      </p:pic>
      <p:pic>
        <p:nvPicPr>
          <p:cNvPr id="6" name="Picture 5">
            <a:extLst>
              <a:ext uri="{FF2B5EF4-FFF2-40B4-BE49-F238E27FC236}">
                <a16:creationId xmlns:a16="http://schemas.microsoft.com/office/drawing/2014/main" id="{CBA4B0B7-15D5-69CB-0B83-E27490EB5866}"/>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034235" y="6007510"/>
            <a:ext cx="3473679" cy="868420"/>
          </a:xfrm>
          <a:prstGeom prst="rect">
            <a:avLst/>
          </a:prstGeom>
        </p:spPr>
      </p:pic>
    </p:spTree>
    <p:extLst>
      <p:ext uri="{BB962C8B-B14F-4D97-AF65-F5344CB8AC3E}">
        <p14:creationId xmlns:p14="http://schemas.microsoft.com/office/powerpoint/2010/main" val="862094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BE9E81-4F3D-E044-B745-2E9D43C9E9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VE" dirty="0"/>
          </a:p>
        </p:txBody>
      </p:sp>
      <p:sp>
        <p:nvSpPr>
          <p:cNvPr id="3" name="Text Placeholder 2">
            <a:extLst>
              <a:ext uri="{FF2B5EF4-FFF2-40B4-BE49-F238E27FC236}">
                <a16:creationId xmlns:a16="http://schemas.microsoft.com/office/drawing/2014/main" id="{0BD0F2F3-C089-C54E-9F4F-4BB94AB92482}"/>
              </a:ext>
            </a:extLst>
          </p:cNvPr>
          <p:cNvSpPr>
            <a:spLocks noGrp="1"/>
          </p:cNvSpPr>
          <p:nvPr>
            <p:ph type="body" idx="1"/>
          </p:nvPr>
        </p:nvSpPr>
        <p:spPr>
          <a:xfrm>
            <a:off x="838200" y="1825625"/>
            <a:ext cx="10515600" cy="416369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E" dirty="0"/>
          </a:p>
        </p:txBody>
      </p:sp>
    </p:spTree>
    <p:extLst>
      <p:ext uri="{BB962C8B-B14F-4D97-AF65-F5344CB8AC3E}">
        <p14:creationId xmlns:p14="http://schemas.microsoft.com/office/powerpoint/2010/main" val="308268096"/>
      </p:ext>
    </p:extLst>
  </p:cSld>
  <p:clrMap bg1="lt1" tx1="dk1" bg2="lt2" tx2="dk2" accent1="accent1" accent2="accent2" accent3="accent3" accent4="accent4" accent5="accent5" accent6="accent6" hlink="hlink" folHlink="folHlink"/>
  <p:sldLayoutIdLst>
    <p:sldLayoutId id="2147483769" r:id="rId1"/>
    <p:sldLayoutId id="2147483763" r:id="rId2"/>
    <p:sldLayoutId id="2147483764" r:id="rId3"/>
    <p:sldLayoutId id="2147483765" r:id="rId4"/>
    <p:sldLayoutId id="2147483766" r:id="rId5"/>
    <p:sldLayoutId id="2147483767" r:id="rId6"/>
    <p:sldLayoutId id="2147483782" r:id="rId7"/>
    <p:sldLayoutId id="2147483772" r:id="rId8"/>
    <p:sldLayoutId id="2147483784" r:id="rId9"/>
    <p:sldLayoutId id="2147483785" r:id="rId10"/>
  </p:sldLayoutIdLst>
  <p:hf sldNum="0" hdr="0" ftr="0"/>
  <p:txStyles>
    <p:titleStyle>
      <a:lvl1pPr algn="l" defTabSz="914400" rtl="0" eaLnBrk="1" latinLnBrk="0" hangingPunct="1">
        <a:lnSpc>
          <a:spcPct val="90000"/>
        </a:lnSpc>
        <a:spcBef>
          <a:spcPct val="0"/>
        </a:spcBef>
        <a:buNone/>
        <a:defRPr sz="50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715DD37-7E2A-557E-7925-5A72DE22E05D}"/>
              </a:ext>
            </a:extLst>
          </p:cNvPr>
          <p:cNvSpPr>
            <a:spLocks noGrp="1"/>
          </p:cNvSpPr>
          <p:nvPr>
            <p:ph type="subTitle" idx="1"/>
          </p:nvPr>
        </p:nvSpPr>
        <p:spPr/>
        <p:txBody>
          <a:bodyPr/>
          <a:lstStyle/>
          <a:p>
            <a:r>
              <a:rPr lang="en-US" dirty="0"/>
              <a:t>September 18, 2025</a:t>
            </a:r>
          </a:p>
        </p:txBody>
      </p:sp>
      <p:sp>
        <p:nvSpPr>
          <p:cNvPr id="4" name="Title 3">
            <a:extLst>
              <a:ext uri="{FF2B5EF4-FFF2-40B4-BE49-F238E27FC236}">
                <a16:creationId xmlns:a16="http://schemas.microsoft.com/office/drawing/2014/main" id="{5C827079-3406-679F-FE59-F11CA691822F}"/>
              </a:ext>
            </a:extLst>
          </p:cNvPr>
          <p:cNvSpPr>
            <a:spLocks noGrp="1"/>
          </p:cNvSpPr>
          <p:nvPr>
            <p:ph type="ctrTitle"/>
          </p:nvPr>
        </p:nvSpPr>
        <p:spPr/>
        <p:txBody>
          <a:bodyPr>
            <a:normAutofit/>
          </a:bodyPr>
          <a:lstStyle/>
          <a:p>
            <a:r>
              <a:rPr lang="en-US" sz="6000" dirty="0">
                <a:latin typeface="Segoe Condensed" panose="020B0606040200020203" pitchFamily="34" charset="0"/>
              </a:rPr>
              <a:t>Core Area Advisory Board</a:t>
            </a:r>
          </a:p>
        </p:txBody>
      </p:sp>
    </p:spTree>
    <p:extLst>
      <p:ext uri="{BB962C8B-B14F-4D97-AF65-F5344CB8AC3E}">
        <p14:creationId xmlns:p14="http://schemas.microsoft.com/office/powerpoint/2010/main" val="2331224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1B6C2E-58D2-4040-CFD1-3CB45BA66B66}"/>
              </a:ext>
            </a:extLst>
          </p:cNvPr>
          <p:cNvPicPr>
            <a:picLocks noChangeAspect="1"/>
          </p:cNvPicPr>
          <p:nvPr/>
        </p:nvPicPr>
        <p:blipFill>
          <a:blip r:embed="rId3"/>
          <a:stretch>
            <a:fillRect/>
          </a:stretch>
        </p:blipFill>
        <p:spPr>
          <a:xfrm>
            <a:off x="263246" y="0"/>
            <a:ext cx="8888440" cy="6858000"/>
          </a:xfrm>
          <a:prstGeom prst="rect">
            <a:avLst/>
          </a:prstGeom>
        </p:spPr>
      </p:pic>
    </p:spTree>
    <p:extLst>
      <p:ext uri="{BB962C8B-B14F-4D97-AF65-F5344CB8AC3E}">
        <p14:creationId xmlns:p14="http://schemas.microsoft.com/office/powerpoint/2010/main" val="1874381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uilding with a mural on the side&#10;&#10;AI-generated content may be incorrect.">
            <a:extLst>
              <a:ext uri="{FF2B5EF4-FFF2-40B4-BE49-F238E27FC236}">
                <a16:creationId xmlns:a16="http://schemas.microsoft.com/office/drawing/2014/main" id="{0DECB67A-06EB-BD47-87BA-9F2910AC95B0}"/>
              </a:ext>
            </a:extLst>
          </p:cNvPr>
          <p:cNvPicPr>
            <a:picLocks noChangeAspect="1"/>
          </p:cNvPicPr>
          <p:nvPr/>
        </p:nvPicPr>
        <p:blipFill>
          <a:blip r:embed="rId3"/>
          <a:stretch>
            <a:fillRect/>
          </a:stretch>
        </p:blipFill>
        <p:spPr>
          <a:xfrm>
            <a:off x="231885" y="1371601"/>
            <a:ext cx="3387615" cy="2302520"/>
          </a:xfrm>
          <a:prstGeom prst="rect">
            <a:avLst/>
          </a:prstGeom>
        </p:spPr>
      </p:pic>
      <p:pic>
        <p:nvPicPr>
          <p:cNvPr id="7" name="Picture 6" descr="A street with people walking and people walking&#10;&#10;AI-generated content may be incorrect.">
            <a:extLst>
              <a:ext uri="{FF2B5EF4-FFF2-40B4-BE49-F238E27FC236}">
                <a16:creationId xmlns:a16="http://schemas.microsoft.com/office/drawing/2014/main" id="{DBB3AA9D-4CC1-E677-6F41-204CA9F16CF4}"/>
              </a:ext>
            </a:extLst>
          </p:cNvPr>
          <p:cNvPicPr>
            <a:picLocks noChangeAspect="1"/>
          </p:cNvPicPr>
          <p:nvPr/>
        </p:nvPicPr>
        <p:blipFill>
          <a:blip r:embed="rId4"/>
          <a:stretch>
            <a:fillRect/>
          </a:stretch>
        </p:blipFill>
        <p:spPr>
          <a:xfrm>
            <a:off x="4402192" y="1393656"/>
            <a:ext cx="3387615" cy="2258410"/>
          </a:xfrm>
          <a:prstGeom prst="rect">
            <a:avLst/>
          </a:prstGeom>
        </p:spPr>
      </p:pic>
      <p:pic>
        <p:nvPicPr>
          <p:cNvPr id="10" name="Picture 9" descr="A building with a triangular roof&#10;&#10;AI-generated content may be incorrect.">
            <a:extLst>
              <a:ext uri="{FF2B5EF4-FFF2-40B4-BE49-F238E27FC236}">
                <a16:creationId xmlns:a16="http://schemas.microsoft.com/office/drawing/2014/main" id="{4F0232FF-A757-F051-CEB7-A54C98BEAA1D}"/>
              </a:ext>
            </a:extLst>
          </p:cNvPr>
          <p:cNvPicPr>
            <a:picLocks noChangeAspect="1"/>
          </p:cNvPicPr>
          <p:nvPr/>
        </p:nvPicPr>
        <p:blipFill>
          <a:blip r:embed="rId5"/>
          <a:stretch>
            <a:fillRect/>
          </a:stretch>
        </p:blipFill>
        <p:spPr>
          <a:xfrm>
            <a:off x="8460385" y="1371601"/>
            <a:ext cx="3399229" cy="2280465"/>
          </a:xfrm>
          <a:prstGeom prst="rect">
            <a:avLst/>
          </a:prstGeom>
        </p:spPr>
      </p:pic>
      <p:sp>
        <p:nvSpPr>
          <p:cNvPr id="13" name="Rectangle 12">
            <a:extLst>
              <a:ext uri="{FF2B5EF4-FFF2-40B4-BE49-F238E27FC236}">
                <a16:creationId xmlns:a16="http://schemas.microsoft.com/office/drawing/2014/main" id="{84FDDEFF-2039-8CB8-70CD-BA73739BE4B1}"/>
              </a:ext>
            </a:extLst>
          </p:cNvPr>
          <p:cNvSpPr/>
          <p:nvPr/>
        </p:nvSpPr>
        <p:spPr>
          <a:xfrm>
            <a:off x="8297918" y="3390600"/>
            <a:ext cx="3124200" cy="2189588"/>
          </a:xfrm>
          <a:prstGeom prst="rect">
            <a:avLst/>
          </a:prstGeom>
          <a:solidFill>
            <a:schemeClr val="accent2">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chemeClr val="accent2"/>
              </a:solidFill>
            </a:endParaRPr>
          </a:p>
          <a:p>
            <a:r>
              <a:rPr lang="en-US" sz="1600" dirty="0">
                <a:solidFill>
                  <a:schemeClr val="accent2"/>
                </a:solidFill>
              </a:rPr>
              <a:t>Park Central, a mid-town area in Phoenix, is hitting major milestones including new tenants, restaurants, and hotel.</a:t>
            </a:r>
            <a:endParaRPr lang="en-US" sz="1600" dirty="0">
              <a:solidFill>
                <a:srgbClr val="00555D"/>
              </a:solidFill>
            </a:endParaRPr>
          </a:p>
        </p:txBody>
      </p:sp>
      <p:sp>
        <p:nvSpPr>
          <p:cNvPr id="11" name="TextBox 10">
            <a:extLst>
              <a:ext uri="{FF2B5EF4-FFF2-40B4-BE49-F238E27FC236}">
                <a16:creationId xmlns:a16="http://schemas.microsoft.com/office/drawing/2014/main" id="{FBCC1B96-2D4F-DBA8-2DE1-40FDA4792234}"/>
              </a:ext>
            </a:extLst>
          </p:cNvPr>
          <p:cNvSpPr txBox="1"/>
          <p:nvPr/>
        </p:nvSpPr>
        <p:spPr>
          <a:xfrm>
            <a:off x="9774293" y="3467400"/>
            <a:ext cx="2303408" cy="369332"/>
          </a:xfrm>
          <a:prstGeom prst="rect">
            <a:avLst/>
          </a:prstGeom>
          <a:solidFill>
            <a:schemeClr val="accent2">
              <a:lumMod val="75000"/>
            </a:schemeClr>
          </a:solidFill>
          <a:ln>
            <a:solidFill>
              <a:schemeClr val="accent2">
                <a:lumMod val="75000"/>
              </a:schemeClr>
            </a:solidFill>
          </a:ln>
        </p:spPr>
        <p:txBody>
          <a:bodyPr wrap="square" rtlCol="0">
            <a:spAutoFit/>
          </a:bodyPr>
          <a:lstStyle/>
          <a:p>
            <a:r>
              <a:rPr lang="en-US" dirty="0">
                <a:solidFill>
                  <a:schemeClr val="accent2">
                    <a:lumMod val="20000"/>
                    <a:lumOff val="80000"/>
                  </a:schemeClr>
                </a:solidFill>
              </a:rPr>
              <a:t>Phoenix, AZ</a:t>
            </a:r>
          </a:p>
        </p:txBody>
      </p:sp>
      <p:sp>
        <p:nvSpPr>
          <p:cNvPr id="12" name="Rectangle 11">
            <a:extLst>
              <a:ext uri="{FF2B5EF4-FFF2-40B4-BE49-F238E27FC236}">
                <a16:creationId xmlns:a16="http://schemas.microsoft.com/office/drawing/2014/main" id="{C121A721-BC57-6FD9-3976-38513CB58E5B}"/>
              </a:ext>
            </a:extLst>
          </p:cNvPr>
          <p:cNvSpPr/>
          <p:nvPr/>
        </p:nvSpPr>
        <p:spPr>
          <a:xfrm>
            <a:off x="114299" y="3390599"/>
            <a:ext cx="3124200" cy="3324525"/>
          </a:xfrm>
          <a:prstGeom prst="rect">
            <a:avLst/>
          </a:prstGeom>
          <a:solidFill>
            <a:schemeClr val="accent2">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600" dirty="0">
              <a:solidFill>
                <a:schemeClr val="accent2"/>
              </a:solidFill>
            </a:endParaRPr>
          </a:p>
          <a:p>
            <a:endParaRPr lang="en-US" sz="1600" dirty="0">
              <a:solidFill>
                <a:schemeClr val="accent2"/>
              </a:solidFill>
            </a:endParaRPr>
          </a:p>
          <a:p>
            <a:r>
              <a:rPr lang="en-US" sz="1600" dirty="0">
                <a:solidFill>
                  <a:schemeClr val="accent2"/>
                </a:solidFill>
              </a:rPr>
              <a:t>The River Arts District was an unused industrial area along the French Broad River. Transformed by “a riverwalk” and activated spaces. By 2017, hundreds of artists moved in, world famous restaurants opened, and several national breweries were recruited. After Helene, it has become a beacon of hope.</a:t>
            </a:r>
            <a:endParaRPr lang="en-US" sz="1600" dirty="0">
              <a:solidFill>
                <a:srgbClr val="00555D"/>
              </a:solidFill>
            </a:endParaRPr>
          </a:p>
        </p:txBody>
      </p:sp>
      <p:sp>
        <p:nvSpPr>
          <p:cNvPr id="5" name="TextBox 4">
            <a:extLst>
              <a:ext uri="{FF2B5EF4-FFF2-40B4-BE49-F238E27FC236}">
                <a16:creationId xmlns:a16="http://schemas.microsoft.com/office/drawing/2014/main" id="{C8ED601A-F850-0097-1D92-11F9C6D1ABAC}"/>
              </a:ext>
            </a:extLst>
          </p:cNvPr>
          <p:cNvSpPr txBox="1"/>
          <p:nvPr/>
        </p:nvSpPr>
        <p:spPr>
          <a:xfrm>
            <a:off x="1516118" y="3489455"/>
            <a:ext cx="2303408" cy="369332"/>
          </a:xfrm>
          <a:prstGeom prst="rect">
            <a:avLst/>
          </a:prstGeom>
          <a:solidFill>
            <a:schemeClr val="accent2">
              <a:lumMod val="75000"/>
            </a:schemeClr>
          </a:solidFill>
          <a:ln>
            <a:solidFill>
              <a:schemeClr val="accent2">
                <a:lumMod val="75000"/>
              </a:schemeClr>
            </a:solidFill>
          </a:ln>
        </p:spPr>
        <p:txBody>
          <a:bodyPr wrap="square" rtlCol="0">
            <a:spAutoFit/>
          </a:bodyPr>
          <a:lstStyle/>
          <a:p>
            <a:r>
              <a:rPr lang="en-US" dirty="0">
                <a:solidFill>
                  <a:schemeClr val="accent2">
                    <a:lumMod val="20000"/>
                    <a:lumOff val="80000"/>
                  </a:schemeClr>
                </a:solidFill>
              </a:rPr>
              <a:t>Asheville, NC</a:t>
            </a:r>
          </a:p>
        </p:txBody>
      </p:sp>
      <p:sp>
        <p:nvSpPr>
          <p:cNvPr id="14" name="Rectangle 13">
            <a:extLst>
              <a:ext uri="{FF2B5EF4-FFF2-40B4-BE49-F238E27FC236}">
                <a16:creationId xmlns:a16="http://schemas.microsoft.com/office/drawing/2014/main" id="{2E008AA9-E121-F88F-4595-833A0ADE5104}"/>
              </a:ext>
            </a:extLst>
          </p:cNvPr>
          <p:cNvSpPr/>
          <p:nvPr/>
        </p:nvSpPr>
        <p:spPr>
          <a:xfrm>
            <a:off x="4095750" y="3401111"/>
            <a:ext cx="3124200" cy="3324525"/>
          </a:xfrm>
          <a:prstGeom prst="rect">
            <a:avLst/>
          </a:prstGeom>
          <a:solidFill>
            <a:schemeClr val="accent2">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600" dirty="0">
              <a:solidFill>
                <a:schemeClr val="accent2"/>
              </a:solidFill>
            </a:endParaRPr>
          </a:p>
          <a:p>
            <a:r>
              <a:rPr lang="en-US" sz="1600" dirty="0">
                <a:solidFill>
                  <a:schemeClr val="accent2"/>
                </a:solidFill>
              </a:rPr>
              <a:t>The $500 million Dever Union Station is that rare project that not only elevated its surroundings and connected an entire City. These 19.5-acres were left for decay until massive investment brought new office, retail, and residential developments around a freshly renovated transportation hub.</a:t>
            </a:r>
            <a:endParaRPr lang="en-US" sz="1600" dirty="0">
              <a:solidFill>
                <a:srgbClr val="00555D"/>
              </a:solidFill>
            </a:endParaRPr>
          </a:p>
        </p:txBody>
      </p:sp>
      <p:sp>
        <p:nvSpPr>
          <p:cNvPr id="8" name="TextBox 7">
            <a:extLst>
              <a:ext uri="{FF2B5EF4-FFF2-40B4-BE49-F238E27FC236}">
                <a16:creationId xmlns:a16="http://schemas.microsoft.com/office/drawing/2014/main" id="{AB35E889-5DA3-B1DB-1C04-39627C69623B}"/>
              </a:ext>
            </a:extLst>
          </p:cNvPr>
          <p:cNvSpPr txBox="1"/>
          <p:nvPr/>
        </p:nvSpPr>
        <p:spPr>
          <a:xfrm>
            <a:off x="5688068" y="3489455"/>
            <a:ext cx="2303408" cy="369332"/>
          </a:xfrm>
          <a:prstGeom prst="rect">
            <a:avLst/>
          </a:prstGeom>
          <a:solidFill>
            <a:schemeClr val="accent2">
              <a:lumMod val="75000"/>
            </a:schemeClr>
          </a:solidFill>
          <a:ln>
            <a:solidFill>
              <a:schemeClr val="accent2">
                <a:lumMod val="75000"/>
              </a:schemeClr>
            </a:solidFill>
          </a:ln>
        </p:spPr>
        <p:txBody>
          <a:bodyPr wrap="square" rtlCol="0">
            <a:spAutoFit/>
          </a:bodyPr>
          <a:lstStyle/>
          <a:p>
            <a:r>
              <a:rPr lang="en-US" dirty="0">
                <a:solidFill>
                  <a:schemeClr val="accent2">
                    <a:lumMod val="20000"/>
                    <a:lumOff val="80000"/>
                  </a:schemeClr>
                </a:solidFill>
              </a:rPr>
              <a:t>Denver, CO</a:t>
            </a:r>
          </a:p>
        </p:txBody>
      </p:sp>
      <p:sp>
        <p:nvSpPr>
          <p:cNvPr id="15" name="TextBox 14">
            <a:extLst>
              <a:ext uri="{FF2B5EF4-FFF2-40B4-BE49-F238E27FC236}">
                <a16:creationId xmlns:a16="http://schemas.microsoft.com/office/drawing/2014/main" id="{75E4F8ED-8473-53B6-203C-94DD82A18DF3}"/>
              </a:ext>
            </a:extLst>
          </p:cNvPr>
          <p:cNvSpPr txBox="1"/>
          <p:nvPr/>
        </p:nvSpPr>
        <p:spPr>
          <a:xfrm>
            <a:off x="138278" y="308163"/>
            <a:ext cx="9721740" cy="584775"/>
          </a:xfrm>
          <a:prstGeom prst="rect">
            <a:avLst/>
          </a:prstGeom>
          <a:noFill/>
        </p:spPr>
        <p:txBody>
          <a:bodyPr wrap="square" rtlCol="0">
            <a:spAutoFit/>
          </a:bodyPr>
          <a:lstStyle/>
          <a:p>
            <a:r>
              <a:rPr lang="en-US" sz="3200" b="1" dirty="0">
                <a:latin typeface="Segoe Condensed" panose="020B0606040200020203" pitchFamily="34" charset="0"/>
              </a:rPr>
              <a:t>USING BEST PRACTICES TO INFLUENCE THIS STRATEGY</a:t>
            </a:r>
          </a:p>
        </p:txBody>
      </p:sp>
    </p:spTree>
    <p:extLst>
      <p:ext uri="{BB962C8B-B14F-4D97-AF65-F5344CB8AC3E}">
        <p14:creationId xmlns:p14="http://schemas.microsoft.com/office/powerpoint/2010/main" val="966373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48AA05-483A-C20F-31AF-9F5929D705E9}"/>
              </a:ext>
            </a:extLst>
          </p:cNvPr>
          <p:cNvSpPr txBox="1"/>
          <p:nvPr/>
        </p:nvSpPr>
        <p:spPr>
          <a:xfrm>
            <a:off x="541867" y="719666"/>
            <a:ext cx="7636933" cy="400110"/>
          </a:xfrm>
          <a:prstGeom prst="rect">
            <a:avLst/>
          </a:prstGeom>
          <a:noFill/>
        </p:spPr>
        <p:txBody>
          <a:bodyPr wrap="square" rtlCol="0">
            <a:spAutoFit/>
          </a:bodyPr>
          <a:lstStyle/>
          <a:p>
            <a:r>
              <a:rPr lang="en-US" sz="2000" b="1" dirty="0">
                <a:latin typeface="Segoe Condensed" panose="020B0606040200020203" pitchFamily="34" charset="0"/>
              </a:rPr>
              <a:t>CORE AREA 2030</a:t>
            </a:r>
          </a:p>
        </p:txBody>
      </p:sp>
      <p:sp>
        <p:nvSpPr>
          <p:cNvPr id="5" name="TextBox 4">
            <a:extLst>
              <a:ext uri="{FF2B5EF4-FFF2-40B4-BE49-F238E27FC236}">
                <a16:creationId xmlns:a16="http://schemas.microsoft.com/office/drawing/2014/main" id="{EA8168B9-B541-54AB-B9FD-1F848851789E}"/>
              </a:ext>
            </a:extLst>
          </p:cNvPr>
          <p:cNvSpPr txBox="1"/>
          <p:nvPr/>
        </p:nvSpPr>
        <p:spPr>
          <a:xfrm>
            <a:off x="541867" y="1319368"/>
            <a:ext cx="9202208" cy="830997"/>
          </a:xfrm>
          <a:prstGeom prst="rect">
            <a:avLst/>
          </a:prstGeom>
          <a:noFill/>
        </p:spPr>
        <p:txBody>
          <a:bodyPr wrap="square">
            <a:spAutoFit/>
          </a:bodyPr>
          <a:lstStyle/>
          <a:p>
            <a:pPr marR="0" algn="l" rtl="0"/>
            <a:r>
              <a:rPr lang="en-US" sz="2400" b="0" i="0" u="none" strike="noStrike" baseline="30000" dirty="0">
                <a:solidFill>
                  <a:srgbClr val="000000"/>
                </a:solidFill>
                <a:latin typeface="Calibri" panose="020F0502020204030204" pitchFamily="34" charset="0"/>
              </a:rPr>
              <a:t>The Core Area Investment Strategy is a five-year action plan to invest tax increment, bond proceeds, and program revenue to implement the Core Area Tax Increment Finance Plan and further redevelopment the Core and Bend Central District.</a:t>
            </a:r>
          </a:p>
        </p:txBody>
      </p:sp>
      <p:sp>
        <p:nvSpPr>
          <p:cNvPr id="6" name="TextBox 5">
            <a:extLst>
              <a:ext uri="{FF2B5EF4-FFF2-40B4-BE49-F238E27FC236}">
                <a16:creationId xmlns:a16="http://schemas.microsoft.com/office/drawing/2014/main" id="{1F9FE301-7B6E-DAF4-E869-EFFF055C1D15}"/>
              </a:ext>
            </a:extLst>
          </p:cNvPr>
          <p:cNvSpPr txBox="1"/>
          <p:nvPr/>
        </p:nvSpPr>
        <p:spPr>
          <a:xfrm>
            <a:off x="541866" y="2196069"/>
            <a:ext cx="7636933" cy="400110"/>
          </a:xfrm>
          <a:prstGeom prst="rect">
            <a:avLst/>
          </a:prstGeom>
          <a:noFill/>
        </p:spPr>
        <p:txBody>
          <a:bodyPr wrap="square" rtlCol="0">
            <a:spAutoFit/>
          </a:bodyPr>
          <a:lstStyle/>
          <a:p>
            <a:r>
              <a:rPr lang="en-US" sz="2000" b="1" dirty="0">
                <a:latin typeface="Segoe Condensed" panose="020B0606040200020203" pitchFamily="34" charset="0"/>
              </a:rPr>
              <a:t>CORE AREA 2030 VISION</a:t>
            </a:r>
          </a:p>
        </p:txBody>
      </p:sp>
      <p:sp>
        <p:nvSpPr>
          <p:cNvPr id="8" name="TextBox 7">
            <a:extLst>
              <a:ext uri="{FF2B5EF4-FFF2-40B4-BE49-F238E27FC236}">
                <a16:creationId xmlns:a16="http://schemas.microsoft.com/office/drawing/2014/main" id="{87DE37D1-7D6E-A9A2-976A-F84A86273735}"/>
              </a:ext>
            </a:extLst>
          </p:cNvPr>
          <p:cNvSpPr txBox="1"/>
          <p:nvPr/>
        </p:nvSpPr>
        <p:spPr>
          <a:xfrm>
            <a:off x="541866" y="2795771"/>
            <a:ext cx="9202209" cy="584775"/>
          </a:xfrm>
          <a:prstGeom prst="rect">
            <a:avLst/>
          </a:prstGeom>
          <a:noFill/>
        </p:spPr>
        <p:txBody>
          <a:bodyPr wrap="square">
            <a:spAutoFit/>
          </a:bodyPr>
          <a:lstStyle/>
          <a:p>
            <a:pPr marR="0" algn="l" rtl="0"/>
            <a:r>
              <a:rPr lang="en-US" sz="2400" b="0" i="0" u="none" strike="noStrike" baseline="30000" dirty="0">
                <a:solidFill>
                  <a:srgbClr val="000000"/>
                </a:solidFill>
                <a:latin typeface="Calibri" panose="020F0502020204030204" pitchFamily="34" charset="0"/>
              </a:rPr>
              <a:t>The Bend Central District and the Core Area is an emerging safe and welcoming arts, entertainment, and business district where more people are choosing to live and new businesses are being established.</a:t>
            </a:r>
          </a:p>
        </p:txBody>
      </p:sp>
      <p:sp>
        <p:nvSpPr>
          <p:cNvPr id="9" name="TextBox 8">
            <a:extLst>
              <a:ext uri="{FF2B5EF4-FFF2-40B4-BE49-F238E27FC236}">
                <a16:creationId xmlns:a16="http://schemas.microsoft.com/office/drawing/2014/main" id="{AB163BBC-D22E-449C-5BA9-708C76C51339}"/>
              </a:ext>
            </a:extLst>
          </p:cNvPr>
          <p:cNvSpPr txBox="1"/>
          <p:nvPr/>
        </p:nvSpPr>
        <p:spPr>
          <a:xfrm>
            <a:off x="541865" y="3672472"/>
            <a:ext cx="7636933" cy="400110"/>
          </a:xfrm>
          <a:prstGeom prst="rect">
            <a:avLst/>
          </a:prstGeom>
          <a:noFill/>
        </p:spPr>
        <p:txBody>
          <a:bodyPr wrap="square" rtlCol="0">
            <a:spAutoFit/>
          </a:bodyPr>
          <a:lstStyle/>
          <a:p>
            <a:r>
              <a:rPr lang="en-US" sz="2000" b="1" dirty="0">
                <a:latin typeface="Segoe Condensed" panose="020B0606040200020203" pitchFamily="34" charset="0"/>
              </a:rPr>
              <a:t>INVESTMENT SUMMARY</a:t>
            </a:r>
          </a:p>
        </p:txBody>
      </p:sp>
      <p:sp>
        <p:nvSpPr>
          <p:cNvPr id="11" name="TextBox 10">
            <a:extLst>
              <a:ext uri="{FF2B5EF4-FFF2-40B4-BE49-F238E27FC236}">
                <a16:creationId xmlns:a16="http://schemas.microsoft.com/office/drawing/2014/main" id="{E281C6B9-2675-0D79-1952-D80CE1C7AFFC}"/>
              </a:ext>
            </a:extLst>
          </p:cNvPr>
          <p:cNvSpPr txBox="1"/>
          <p:nvPr/>
        </p:nvSpPr>
        <p:spPr>
          <a:xfrm>
            <a:off x="541866" y="4317878"/>
            <a:ext cx="9268883" cy="830997"/>
          </a:xfrm>
          <a:prstGeom prst="rect">
            <a:avLst/>
          </a:prstGeom>
          <a:noFill/>
        </p:spPr>
        <p:txBody>
          <a:bodyPr wrap="square">
            <a:spAutoFit/>
          </a:bodyPr>
          <a:lstStyle/>
          <a:p>
            <a:pPr marR="0" algn="l" rtl="0"/>
            <a:r>
              <a:rPr lang="en-US" sz="2400" b="0" i="0" u="none" strike="noStrike" baseline="30000" dirty="0">
                <a:solidFill>
                  <a:srgbClr val="000000"/>
                </a:solidFill>
                <a:latin typeface="Calibri" panose="020F0502020204030204" pitchFamily="34" charset="0"/>
              </a:rPr>
              <a:t>The Bend Urban Renewal Agency will invest and leverage $8.9 million to encourage at least three private projects that invest a total of $100 million. This will encourage more residents and businesses in the area, the relocation of the Bottle Drop, and foster an average 3% annual growth rate of assessed valuation.</a:t>
            </a:r>
          </a:p>
        </p:txBody>
      </p:sp>
    </p:spTree>
    <p:extLst>
      <p:ext uri="{BB962C8B-B14F-4D97-AF65-F5344CB8AC3E}">
        <p14:creationId xmlns:p14="http://schemas.microsoft.com/office/powerpoint/2010/main" val="3266096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FD73EDC-0EC5-0D16-D0F5-8BB15C59B720}"/>
              </a:ext>
            </a:extLst>
          </p:cNvPr>
          <p:cNvPicPr>
            <a:picLocks noChangeAspect="1"/>
          </p:cNvPicPr>
          <p:nvPr/>
        </p:nvPicPr>
        <p:blipFill>
          <a:blip r:embed="rId3"/>
          <a:stretch>
            <a:fillRect/>
          </a:stretch>
        </p:blipFill>
        <p:spPr>
          <a:xfrm>
            <a:off x="146969" y="375811"/>
            <a:ext cx="9573961" cy="6106377"/>
          </a:xfrm>
          <a:prstGeom prst="rect">
            <a:avLst/>
          </a:prstGeom>
        </p:spPr>
      </p:pic>
    </p:spTree>
    <p:extLst>
      <p:ext uri="{BB962C8B-B14F-4D97-AF65-F5344CB8AC3E}">
        <p14:creationId xmlns:p14="http://schemas.microsoft.com/office/powerpoint/2010/main" val="4283997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139E80D-4C3D-D11F-255C-C835561E3920}"/>
              </a:ext>
            </a:extLst>
          </p:cNvPr>
          <p:cNvPicPr>
            <a:picLocks noChangeAspect="1"/>
          </p:cNvPicPr>
          <p:nvPr/>
        </p:nvPicPr>
        <p:blipFill>
          <a:blip r:embed="rId3"/>
          <a:stretch>
            <a:fillRect/>
          </a:stretch>
        </p:blipFill>
        <p:spPr>
          <a:xfrm>
            <a:off x="427257" y="129184"/>
            <a:ext cx="8307168" cy="6599631"/>
          </a:xfrm>
          <a:prstGeom prst="rect">
            <a:avLst/>
          </a:prstGeom>
        </p:spPr>
      </p:pic>
    </p:spTree>
    <p:extLst>
      <p:ext uri="{BB962C8B-B14F-4D97-AF65-F5344CB8AC3E}">
        <p14:creationId xmlns:p14="http://schemas.microsoft.com/office/powerpoint/2010/main" val="3297994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258DBA4-3ADB-CF49-82C8-74C471AF40C5}"/>
              </a:ext>
            </a:extLst>
          </p:cNvPr>
          <p:cNvPicPr>
            <a:picLocks noChangeAspect="1"/>
          </p:cNvPicPr>
          <p:nvPr/>
        </p:nvPicPr>
        <p:blipFill>
          <a:blip r:embed="rId3"/>
          <a:stretch>
            <a:fillRect/>
          </a:stretch>
        </p:blipFill>
        <p:spPr>
          <a:xfrm>
            <a:off x="218434" y="574957"/>
            <a:ext cx="9183382" cy="5563376"/>
          </a:xfrm>
          <a:prstGeom prst="rect">
            <a:avLst/>
          </a:prstGeom>
        </p:spPr>
      </p:pic>
    </p:spTree>
    <p:extLst>
      <p:ext uri="{BB962C8B-B14F-4D97-AF65-F5344CB8AC3E}">
        <p14:creationId xmlns:p14="http://schemas.microsoft.com/office/powerpoint/2010/main" val="2258425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70B3328-C695-3434-C7B1-EEBC37310F70}"/>
              </a:ext>
            </a:extLst>
          </p:cNvPr>
          <p:cNvPicPr>
            <a:picLocks noChangeAspect="1"/>
          </p:cNvPicPr>
          <p:nvPr/>
        </p:nvPicPr>
        <p:blipFill>
          <a:blip r:embed="rId3"/>
          <a:stretch>
            <a:fillRect/>
          </a:stretch>
        </p:blipFill>
        <p:spPr>
          <a:xfrm>
            <a:off x="347017" y="460641"/>
            <a:ext cx="9250066" cy="5677692"/>
          </a:xfrm>
          <a:prstGeom prst="rect">
            <a:avLst/>
          </a:prstGeom>
        </p:spPr>
      </p:pic>
    </p:spTree>
    <p:extLst>
      <p:ext uri="{BB962C8B-B14F-4D97-AF65-F5344CB8AC3E}">
        <p14:creationId xmlns:p14="http://schemas.microsoft.com/office/powerpoint/2010/main" val="2906627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09D910B-64F1-FF22-55D4-C1A7644A1D14}"/>
              </a:ext>
            </a:extLst>
          </p:cNvPr>
          <p:cNvPicPr>
            <a:picLocks noChangeAspect="1"/>
          </p:cNvPicPr>
          <p:nvPr/>
        </p:nvPicPr>
        <p:blipFill>
          <a:blip r:embed="rId3"/>
          <a:stretch>
            <a:fillRect/>
          </a:stretch>
        </p:blipFill>
        <p:spPr>
          <a:xfrm>
            <a:off x="256521" y="499680"/>
            <a:ext cx="9373908" cy="5477639"/>
          </a:xfrm>
          <a:prstGeom prst="rect">
            <a:avLst/>
          </a:prstGeom>
        </p:spPr>
      </p:pic>
    </p:spTree>
    <p:extLst>
      <p:ext uri="{BB962C8B-B14F-4D97-AF65-F5344CB8AC3E}">
        <p14:creationId xmlns:p14="http://schemas.microsoft.com/office/powerpoint/2010/main" val="2284032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95C0A56-8A2C-64F9-CBD4-5337E6B1F0EB}"/>
              </a:ext>
            </a:extLst>
          </p:cNvPr>
          <p:cNvPicPr>
            <a:picLocks noChangeAspect="1"/>
          </p:cNvPicPr>
          <p:nvPr/>
        </p:nvPicPr>
        <p:blipFill>
          <a:blip r:embed="rId3"/>
          <a:stretch>
            <a:fillRect/>
          </a:stretch>
        </p:blipFill>
        <p:spPr>
          <a:xfrm>
            <a:off x="351780" y="504441"/>
            <a:ext cx="9240540" cy="5506218"/>
          </a:xfrm>
          <a:prstGeom prst="rect">
            <a:avLst/>
          </a:prstGeom>
        </p:spPr>
      </p:pic>
    </p:spTree>
    <p:extLst>
      <p:ext uri="{BB962C8B-B14F-4D97-AF65-F5344CB8AC3E}">
        <p14:creationId xmlns:p14="http://schemas.microsoft.com/office/powerpoint/2010/main" val="815634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4307079-EB42-63E0-40E1-57E19E3BA0BE}"/>
              </a:ext>
            </a:extLst>
          </p:cNvPr>
          <p:cNvPicPr>
            <a:picLocks noChangeAspect="1"/>
          </p:cNvPicPr>
          <p:nvPr/>
        </p:nvPicPr>
        <p:blipFill>
          <a:blip r:embed="rId3"/>
          <a:stretch>
            <a:fillRect/>
          </a:stretch>
        </p:blipFill>
        <p:spPr>
          <a:xfrm>
            <a:off x="404169" y="404390"/>
            <a:ext cx="9211961" cy="6049219"/>
          </a:xfrm>
          <a:prstGeom prst="rect">
            <a:avLst/>
          </a:prstGeom>
        </p:spPr>
      </p:pic>
    </p:spTree>
    <p:extLst>
      <p:ext uri="{BB962C8B-B14F-4D97-AF65-F5344CB8AC3E}">
        <p14:creationId xmlns:p14="http://schemas.microsoft.com/office/powerpoint/2010/main" val="1926366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CCA6D6-C88C-4786-184B-C73CF77CA1D8}"/>
              </a:ext>
            </a:extLst>
          </p:cNvPr>
          <p:cNvSpPr txBox="1"/>
          <p:nvPr/>
        </p:nvSpPr>
        <p:spPr>
          <a:xfrm>
            <a:off x="825190" y="613317"/>
            <a:ext cx="4783873" cy="523220"/>
          </a:xfrm>
          <a:prstGeom prst="rect">
            <a:avLst/>
          </a:prstGeom>
          <a:noFill/>
        </p:spPr>
        <p:txBody>
          <a:bodyPr wrap="square" rtlCol="0">
            <a:spAutoFit/>
          </a:bodyPr>
          <a:lstStyle/>
          <a:p>
            <a:r>
              <a:rPr lang="en-US" sz="2800" b="1" dirty="0">
                <a:latin typeface="Segoe Condensed" panose="020B0606040200020203" pitchFamily="34" charset="0"/>
              </a:rPr>
              <a:t>ITEM 1: APPROVAL OF MINUTES</a:t>
            </a:r>
          </a:p>
        </p:txBody>
      </p:sp>
      <p:sp>
        <p:nvSpPr>
          <p:cNvPr id="4" name="TextBox 3">
            <a:extLst>
              <a:ext uri="{FF2B5EF4-FFF2-40B4-BE49-F238E27FC236}">
                <a16:creationId xmlns:a16="http://schemas.microsoft.com/office/drawing/2014/main" id="{6336A001-D75D-8E01-8A1E-0510FA89DED2}"/>
              </a:ext>
            </a:extLst>
          </p:cNvPr>
          <p:cNvSpPr txBox="1"/>
          <p:nvPr/>
        </p:nvSpPr>
        <p:spPr>
          <a:xfrm>
            <a:off x="825189" y="1550019"/>
            <a:ext cx="4337825" cy="1200329"/>
          </a:xfrm>
          <a:prstGeom prst="rect">
            <a:avLst/>
          </a:prstGeom>
          <a:noFill/>
        </p:spPr>
        <p:txBody>
          <a:bodyPr wrap="square" rtlCol="0">
            <a:spAutoFit/>
          </a:bodyPr>
          <a:lstStyle/>
          <a:p>
            <a:r>
              <a:rPr lang="en-US" sz="2400" dirty="0"/>
              <a:t>April 17, 2025</a:t>
            </a:r>
            <a:endParaRPr lang="en-US" sz="1600" dirty="0"/>
          </a:p>
          <a:p>
            <a:r>
              <a:rPr lang="en-US" sz="2400" dirty="0"/>
              <a:t>June 26, 2025</a:t>
            </a:r>
            <a:endParaRPr lang="en-US" sz="1600" dirty="0"/>
          </a:p>
          <a:p>
            <a:r>
              <a:rPr lang="en-US" sz="2400" dirty="0"/>
              <a:t>August 21, 2025</a:t>
            </a:r>
            <a:endParaRPr lang="en-US" sz="1600" dirty="0"/>
          </a:p>
        </p:txBody>
      </p:sp>
    </p:spTree>
    <p:extLst>
      <p:ext uri="{BB962C8B-B14F-4D97-AF65-F5344CB8AC3E}">
        <p14:creationId xmlns:p14="http://schemas.microsoft.com/office/powerpoint/2010/main" val="1899366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1B0073D-4D3E-6CC9-AA21-83BF43EAEF81}"/>
              </a:ext>
            </a:extLst>
          </p:cNvPr>
          <p:cNvPicPr>
            <a:picLocks noChangeAspect="1"/>
          </p:cNvPicPr>
          <p:nvPr/>
        </p:nvPicPr>
        <p:blipFill>
          <a:blip r:embed="rId3"/>
          <a:stretch>
            <a:fillRect/>
          </a:stretch>
        </p:blipFill>
        <p:spPr>
          <a:xfrm>
            <a:off x="366063" y="409144"/>
            <a:ext cx="9307224" cy="6173061"/>
          </a:xfrm>
          <a:prstGeom prst="rect">
            <a:avLst/>
          </a:prstGeom>
        </p:spPr>
      </p:pic>
    </p:spTree>
    <p:extLst>
      <p:ext uri="{BB962C8B-B14F-4D97-AF65-F5344CB8AC3E}">
        <p14:creationId xmlns:p14="http://schemas.microsoft.com/office/powerpoint/2010/main" val="707991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69293-2ED1-DB14-03A2-E5C1112D713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A28A7D5-2C83-884A-B1A2-C0BAB03D9071}"/>
              </a:ext>
            </a:extLst>
          </p:cNvPr>
          <p:cNvSpPr txBox="1"/>
          <p:nvPr/>
        </p:nvSpPr>
        <p:spPr>
          <a:xfrm>
            <a:off x="541867" y="719666"/>
            <a:ext cx="7636933" cy="584775"/>
          </a:xfrm>
          <a:prstGeom prst="rect">
            <a:avLst/>
          </a:prstGeom>
          <a:noFill/>
        </p:spPr>
        <p:txBody>
          <a:bodyPr wrap="square" rtlCol="0">
            <a:spAutoFit/>
          </a:bodyPr>
          <a:lstStyle/>
          <a:p>
            <a:r>
              <a:rPr lang="en-US" sz="3200" b="1" dirty="0">
                <a:latin typeface="Segoe Condensed" panose="020B0606040200020203" pitchFamily="34" charset="0"/>
              </a:rPr>
              <a:t>POLICY RECOMMENDATIONS CONVERSATIONS</a:t>
            </a:r>
          </a:p>
        </p:txBody>
      </p:sp>
      <p:sp>
        <p:nvSpPr>
          <p:cNvPr id="5" name="TextBox 4">
            <a:extLst>
              <a:ext uri="{FF2B5EF4-FFF2-40B4-BE49-F238E27FC236}">
                <a16:creationId xmlns:a16="http://schemas.microsoft.com/office/drawing/2014/main" id="{55FD04A3-6381-4467-6925-B7DDB4FCD665}"/>
              </a:ext>
            </a:extLst>
          </p:cNvPr>
          <p:cNvSpPr txBox="1"/>
          <p:nvPr/>
        </p:nvSpPr>
        <p:spPr>
          <a:xfrm>
            <a:off x="541867" y="1319368"/>
            <a:ext cx="9202208" cy="338554"/>
          </a:xfrm>
          <a:prstGeom prst="rect">
            <a:avLst/>
          </a:prstGeom>
          <a:noFill/>
        </p:spPr>
        <p:txBody>
          <a:bodyPr wrap="square">
            <a:spAutoFit/>
          </a:bodyPr>
          <a:lstStyle/>
          <a:p>
            <a:pPr marR="0" algn="l" rtl="0"/>
            <a:r>
              <a:rPr lang="en-US" sz="2400" b="0" i="0" u="none" strike="noStrike" baseline="30000" dirty="0">
                <a:solidFill>
                  <a:srgbClr val="000000"/>
                </a:solidFill>
                <a:latin typeface="Calibri" panose="020F0502020204030204" pitchFamily="34" charset="0"/>
              </a:rPr>
              <a:t>FURTHER REFINED AT OCTOBER 2025 CAAB MEETING</a:t>
            </a:r>
          </a:p>
        </p:txBody>
      </p:sp>
      <p:sp>
        <p:nvSpPr>
          <p:cNvPr id="4" name="TextBox 3">
            <a:extLst>
              <a:ext uri="{FF2B5EF4-FFF2-40B4-BE49-F238E27FC236}">
                <a16:creationId xmlns:a16="http://schemas.microsoft.com/office/drawing/2014/main" id="{6064FDE8-F06D-AE88-2832-8C16F3E17D22}"/>
              </a:ext>
            </a:extLst>
          </p:cNvPr>
          <p:cNvSpPr txBox="1"/>
          <p:nvPr/>
        </p:nvSpPr>
        <p:spPr>
          <a:xfrm>
            <a:off x="541866" y="1975188"/>
            <a:ext cx="10583333" cy="3539430"/>
          </a:xfrm>
          <a:prstGeom prst="rect">
            <a:avLst/>
          </a:prstGeom>
          <a:noFill/>
        </p:spPr>
        <p:txBody>
          <a:bodyPr wrap="square">
            <a:spAutoFit/>
          </a:bodyPr>
          <a:lstStyle/>
          <a:p>
            <a:pPr marR="0" algn="l" rtl="0"/>
            <a:r>
              <a:rPr lang="en-US" sz="2800" b="0" i="0" u="none" strike="noStrike" baseline="30000" dirty="0">
                <a:solidFill>
                  <a:srgbClr val="000000"/>
                </a:solidFill>
                <a:latin typeface="Segoe Condensed" panose="020B0606040200020203" pitchFamily="34" charset="0"/>
              </a:rPr>
              <a:t>Drake to Juniper Route via Hawthorne Crossing</a:t>
            </a:r>
          </a:p>
          <a:p>
            <a:pPr marR="0" algn="l" rtl="0"/>
            <a:r>
              <a:rPr lang="en-US" sz="2800" b="0" i="0" u="none" strike="noStrike" baseline="30000" dirty="0">
                <a:solidFill>
                  <a:srgbClr val="000000"/>
                </a:solidFill>
                <a:latin typeface="Segoe Condensed" panose="020B0606040200020203" pitchFamily="34" charset="0"/>
              </a:rPr>
              <a:t>Clarify timeline and resources for all City-owned properties</a:t>
            </a:r>
          </a:p>
          <a:p>
            <a:pPr marR="0" algn="l" rtl="0"/>
            <a:r>
              <a:rPr lang="en-US" sz="2800" b="0" i="0" u="none" strike="noStrike" baseline="30000" dirty="0">
                <a:solidFill>
                  <a:srgbClr val="000000"/>
                </a:solidFill>
                <a:latin typeface="Segoe Condensed" panose="020B0606040200020203" pitchFamily="34" charset="0"/>
              </a:rPr>
              <a:t>Open space/park development</a:t>
            </a:r>
          </a:p>
          <a:p>
            <a:pPr marR="0" algn="l" rtl="0"/>
            <a:r>
              <a:rPr lang="en-US" sz="2800" b="0" i="0" u="none" strike="noStrike" baseline="30000" dirty="0">
                <a:solidFill>
                  <a:srgbClr val="000000"/>
                </a:solidFill>
                <a:latin typeface="Segoe Condensed" panose="020B0606040200020203" pitchFamily="34" charset="0"/>
              </a:rPr>
              <a:t>Sewer infrastructure (BURA CIP $3.9M)</a:t>
            </a:r>
          </a:p>
          <a:p>
            <a:pPr marR="0" algn="l" rtl="0"/>
            <a:r>
              <a:rPr lang="en-US" sz="2800" b="0" i="0" u="none" strike="noStrike" baseline="30000" dirty="0">
                <a:solidFill>
                  <a:srgbClr val="000000"/>
                </a:solidFill>
                <a:latin typeface="Segoe Condensed" panose="020B0606040200020203" pitchFamily="34" charset="0"/>
              </a:rPr>
              <a:t>Enhance CAAB/BURA Assistance – including SDC exemptions and CIP assistance from the City for BURA approved projects. Leverage limited TIF dollars</a:t>
            </a:r>
          </a:p>
          <a:p>
            <a:pPr marR="0" algn="l" rtl="0"/>
            <a:r>
              <a:rPr lang="en-US" sz="2800" b="0" i="0" u="none" strike="noStrike" baseline="30000" dirty="0">
                <a:solidFill>
                  <a:srgbClr val="000000"/>
                </a:solidFill>
                <a:latin typeface="Segoe Condensed" panose="020B0606040200020203" pitchFamily="34" charset="0"/>
              </a:rPr>
              <a:t>Increase internal risk-tolerance</a:t>
            </a:r>
          </a:p>
          <a:p>
            <a:pPr marR="0" algn="l" rtl="0"/>
            <a:r>
              <a:rPr lang="en-US" sz="2800" b="0" i="0" u="none" strike="noStrike" baseline="30000" dirty="0">
                <a:solidFill>
                  <a:srgbClr val="000000"/>
                </a:solidFill>
                <a:latin typeface="Segoe Condensed" panose="020B0606040200020203" pitchFamily="34" charset="0"/>
              </a:rPr>
              <a:t>Provide space for BURA to function (adequately schedule time for BURA to meet and consider projects.)</a:t>
            </a:r>
          </a:p>
          <a:p>
            <a:pPr marR="0" algn="l" rtl="0"/>
            <a:r>
              <a:rPr lang="en-US" sz="2800" b="0" i="0" u="none" strike="noStrike" baseline="30000" dirty="0">
                <a:solidFill>
                  <a:srgbClr val="000000"/>
                </a:solidFill>
                <a:latin typeface="Segoe Condensed" panose="020B0606040200020203" pitchFamily="34" charset="0"/>
              </a:rPr>
              <a:t>Establish a Business Improvement District </a:t>
            </a:r>
          </a:p>
          <a:p>
            <a:pPr marR="0" algn="l" rtl="0"/>
            <a:r>
              <a:rPr lang="en-US" sz="2800" b="0" i="0" u="none" strike="noStrike" baseline="30000" dirty="0">
                <a:solidFill>
                  <a:srgbClr val="000000"/>
                </a:solidFill>
                <a:latin typeface="Segoe Condensed" panose="020B0606040200020203" pitchFamily="34" charset="0"/>
              </a:rPr>
              <a:t>Expedited permit review for all projects in the Core Area until 2030</a:t>
            </a:r>
          </a:p>
          <a:p>
            <a:pPr marR="0" algn="l" rtl="0"/>
            <a:r>
              <a:rPr lang="en-US" sz="2800" baseline="30000" dirty="0">
                <a:solidFill>
                  <a:srgbClr val="000000"/>
                </a:solidFill>
                <a:latin typeface="Segoe Condensed" panose="020B0606040200020203" pitchFamily="34" charset="0"/>
              </a:rPr>
              <a:t>Substantially reduce or eliminate Core Area transfers to General Fund</a:t>
            </a:r>
          </a:p>
          <a:p>
            <a:pPr marR="0" algn="l" rtl="0"/>
            <a:r>
              <a:rPr lang="en-US" sz="2800" baseline="30000" dirty="0">
                <a:solidFill>
                  <a:srgbClr val="000000"/>
                </a:solidFill>
                <a:latin typeface="Segoe Condensed" panose="020B0606040200020203" pitchFamily="34" charset="0"/>
              </a:rPr>
              <a:t>Request reallocation of Franklin to property acquisition strategy</a:t>
            </a:r>
          </a:p>
        </p:txBody>
      </p:sp>
    </p:spTree>
    <p:extLst>
      <p:ext uri="{BB962C8B-B14F-4D97-AF65-F5344CB8AC3E}">
        <p14:creationId xmlns:p14="http://schemas.microsoft.com/office/powerpoint/2010/main" val="2108631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23DB5-E1D5-EC88-4AD2-FB37815A27A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B88CE39-7331-F1A0-D81C-0EEB05AF35C0}"/>
              </a:ext>
            </a:extLst>
          </p:cNvPr>
          <p:cNvSpPr txBox="1"/>
          <p:nvPr/>
        </p:nvSpPr>
        <p:spPr>
          <a:xfrm>
            <a:off x="541867" y="719666"/>
            <a:ext cx="7636933" cy="584775"/>
          </a:xfrm>
          <a:prstGeom prst="rect">
            <a:avLst/>
          </a:prstGeom>
          <a:noFill/>
        </p:spPr>
        <p:txBody>
          <a:bodyPr wrap="square" rtlCol="0">
            <a:spAutoFit/>
          </a:bodyPr>
          <a:lstStyle/>
          <a:p>
            <a:r>
              <a:rPr lang="en-US" sz="3200" b="1" dirty="0">
                <a:latin typeface="Segoe Condensed" panose="020B0606040200020203" pitchFamily="34" charset="0"/>
              </a:rPr>
              <a:t>CORE AREA ADVISORY BOARD WORK PLAN</a:t>
            </a:r>
          </a:p>
        </p:txBody>
      </p:sp>
      <p:sp>
        <p:nvSpPr>
          <p:cNvPr id="5" name="TextBox 4">
            <a:extLst>
              <a:ext uri="{FF2B5EF4-FFF2-40B4-BE49-F238E27FC236}">
                <a16:creationId xmlns:a16="http://schemas.microsoft.com/office/drawing/2014/main" id="{76979FF2-B2D1-ED3C-6764-C9316CE228B1}"/>
              </a:ext>
            </a:extLst>
          </p:cNvPr>
          <p:cNvSpPr txBox="1"/>
          <p:nvPr/>
        </p:nvSpPr>
        <p:spPr>
          <a:xfrm>
            <a:off x="541867" y="1319368"/>
            <a:ext cx="9202208" cy="830997"/>
          </a:xfrm>
          <a:prstGeom prst="rect">
            <a:avLst/>
          </a:prstGeom>
          <a:noFill/>
        </p:spPr>
        <p:txBody>
          <a:bodyPr wrap="square">
            <a:spAutoFit/>
          </a:bodyPr>
          <a:lstStyle/>
          <a:p>
            <a:r>
              <a:rPr lang="en-US" sz="2400" baseline="30000" dirty="0"/>
              <a:t>The following items are the proposed Core Area Advisory Board (CAAB) 2-Year Work Plan. CAAB will develop and implementation plan to accomplish the proposed items by December 2027. To encourage adaptability, monthly review and modifications may be recommended by CAAB to BURA.</a:t>
            </a:r>
          </a:p>
        </p:txBody>
      </p:sp>
      <p:sp>
        <p:nvSpPr>
          <p:cNvPr id="6" name="TextBox 5">
            <a:extLst>
              <a:ext uri="{FF2B5EF4-FFF2-40B4-BE49-F238E27FC236}">
                <a16:creationId xmlns:a16="http://schemas.microsoft.com/office/drawing/2014/main" id="{882EEF23-BD56-8C23-E581-04C8EB200290}"/>
              </a:ext>
            </a:extLst>
          </p:cNvPr>
          <p:cNvSpPr txBox="1"/>
          <p:nvPr/>
        </p:nvSpPr>
        <p:spPr>
          <a:xfrm>
            <a:off x="611980" y="2399311"/>
            <a:ext cx="10075069" cy="3662541"/>
          </a:xfrm>
          <a:prstGeom prst="rect">
            <a:avLst/>
          </a:prstGeom>
          <a:noFill/>
        </p:spPr>
        <p:txBody>
          <a:bodyPr wrap="square">
            <a:spAutoFit/>
          </a:bodyPr>
          <a:lstStyle/>
          <a:p>
            <a:pPr marL="285750" marR="0" indent="-285750" algn="l" rtl="0">
              <a:buFont typeface="Arial" panose="020B0604020202020204" pitchFamily="34" charset="0"/>
              <a:buChar char="•"/>
            </a:pPr>
            <a:r>
              <a:rPr lang="en-US" sz="2400" i="0" u="none" strike="noStrike" baseline="30000" dirty="0">
                <a:solidFill>
                  <a:srgbClr val="000000"/>
                </a:solidFill>
                <a:latin typeface="Segoe Condensed" panose="020B0606040200020203" pitchFamily="34" charset="0"/>
              </a:rPr>
              <a:t>Create high value property map.</a:t>
            </a:r>
          </a:p>
          <a:p>
            <a:pPr marL="285750" marR="0" indent="-285750" algn="l" rtl="0">
              <a:buFont typeface="Arial" panose="020B0604020202020204" pitchFamily="34" charset="0"/>
              <a:buChar char="•"/>
            </a:pPr>
            <a:r>
              <a:rPr lang="en-US" sz="2400" i="0" u="none" strike="noStrike" baseline="30000" dirty="0">
                <a:solidFill>
                  <a:srgbClr val="000000"/>
                </a:solidFill>
                <a:latin typeface="Segoe Condensed" panose="020B0606040200020203" pitchFamily="34" charset="0"/>
              </a:rPr>
              <a:t>Create activation map.</a:t>
            </a:r>
          </a:p>
          <a:p>
            <a:pPr marL="285750" marR="0" indent="-285750" algn="l" rtl="0">
              <a:buFont typeface="Arial" panose="020B0604020202020204" pitchFamily="34" charset="0"/>
              <a:buChar char="•"/>
            </a:pPr>
            <a:r>
              <a:rPr lang="en-US" sz="2400" i="0" u="none" strike="noStrike" baseline="30000" dirty="0">
                <a:solidFill>
                  <a:srgbClr val="000000"/>
                </a:solidFill>
                <a:latin typeface="Segoe Condensed" panose="020B0606040200020203" pitchFamily="34" charset="0"/>
              </a:rPr>
              <a:t>Advise the Core Area Block Design and Catalytic Site Development Plans.</a:t>
            </a:r>
          </a:p>
          <a:p>
            <a:pPr marL="285750" marR="0" indent="-285750" algn="l" rtl="0">
              <a:buFont typeface="Arial" panose="020B0604020202020204" pitchFamily="34" charset="0"/>
              <a:buChar char="•"/>
            </a:pPr>
            <a:r>
              <a:rPr lang="en-US" sz="2400" i="0" u="none" strike="noStrike" baseline="30000" dirty="0">
                <a:solidFill>
                  <a:srgbClr val="000000"/>
                </a:solidFill>
                <a:latin typeface="Segoe Condensed" panose="020B0606040200020203" pitchFamily="34" charset="0"/>
              </a:rPr>
              <a:t>Develop and administer the Core Area Green Rebate Program.</a:t>
            </a:r>
          </a:p>
          <a:p>
            <a:pPr marL="285750" marR="0" indent="-285750" algn="l" rtl="0">
              <a:buFont typeface="Arial" panose="020B0604020202020204" pitchFamily="34" charset="0"/>
              <a:buChar char="•"/>
            </a:pPr>
            <a:r>
              <a:rPr lang="en-US" sz="2400" i="0" u="none" strike="noStrike" baseline="30000" dirty="0">
                <a:solidFill>
                  <a:srgbClr val="000000"/>
                </a:solidFill>
                <a:latin typeface="Segoe Condensed" panose="020B0606040200020203" pitchFamily="34" charset="0"/>
              </a:rPr>
              <a:t>Administer the Core Area Revitalization Effort Program (facade program).</a:t>
            </a:r>
          </a:p>
          <a:p>
            <a:pPr marL="285750" marR="0" indent="-285750" algn="l" rtl="0">
              <a:buFont typeface="Arial" panose="020B0604020202020204" pitchFamily="34" charset="0"/>
              <a:buChar char="•"/>
            </a:pPr>
            <a:r>
              <a:rPr lang="en-US" sz="2400" i="0" u="none" strike="noStrike" baseline="30000" dirty="0">
                <a:solidFill>
                  <a:srgbClr val="000000"/>
                </a:solidFill>
                <a:latin typeface="Segoe Condensed" panose="020B0606040200020203" pitchFamily="34" charset="0"/>
              </a:rPr>
              <a:t>Develop small business loan program.</a:t>
            </a:r>
          </a:p>
          <a:p>
            <a:pPr marL="285750" marR="0" indent="-285750" algn="l" rtl="0">
              <a:buFont typeface="Arial" panose="020B0604020202020204" pitchFamily="34" charset="0"/>
              <a:buChar char="•"/>
            </a:pPr>
            <a:r>
              <a:rPr lang="en-US" sz="2400" i="0" u="none" strike="noStrike" baseline="30000" dirty="0">
                <a:solidFill>
                  <a:srgbClr val="000000"/>
                </a:solidFill>
                <a:latin typeface="Segoe Condensed" panose="020B0606040200020203" pitchFamily="34" charset="0"/>
              </a:rPr>
              <a:t>Develop catalyst programs/incentives.</a:t>
            </a:r>
          </a:p>
          <a:p>
            <a:pPr marL="285750" marR="0" indent="-285750" algn="l" rtl="0">
              <a:buFont typeface="Arial" panose="020B0604020202020204" pitchFamily="34" charset="0"/>
              <a:buChar char="•"/>
            </a:pPr>
            <a:r>
              <a:rPr lang="en-US" sz="2400" i="0" u="none" strike="noStrike" baseline="30000" dirty="0">
                <a:solidFill>
                  <a:srgbClr val="000000"/>
                </a:solidFill>
                <a:latin typeface="Segoe Condensed" panose="020B0606040200020203" pitchFamily="34" charset="0"/>
              </a:rPr>
              <a:t>Advise on land acquisition and disposition.</a:t>
            </a:r>
          </a:p>
          <a:p>
            <a:pPr marL="285750" marR="0" indent="-285750" algn="l" rtl="0">
              <a:buFont typeface="Arial" panose="020B0604020202020204" pitchFamily="34" charset="0"/>
              <a:buChar char="•"/>
            </a:pPr>
            <a:r>
              <a:rPr lang="en-US" sz="2400" i="0" u="none" strike="noStrike" baseline="30000" dirty="0">
                <a:solidFill>
                  <a:srgbClr val="000000"/>
                </a:solidFill>
                <a:latin typeface="Segoe Condensed" panose="020B0606040200020203" pitchFamily="34" charset="0"/>
              </a:rPr>
              <a:t>Lead, in collaboration with BCD Business Owners, Core Area Branding Efforts.</a:t>
            </a:r>
          </a:p>
          <a:p>
            <a:pPr marL="285750" marR="0" indent="-285750" algn="l" rtl="0">
              <a:buFont typeface="Arial" panose="020B0604020202020204" pitchFamily="34" charset="0"/>
              <a:buChar char="•"/>
            </a:pPr>
            <a:r>
              <a:rPr lang="en-US" sz="2400" i="0" u="none" strike="noStrike" baseline="30000" dirty="0">
                <a:solidFill>
                  <a:srgbClr val="000000"/>
                </a:solidFill>
                <a:latin typeface="Segoe Condensed" panose="020B0606040200020203" pitchFamily="34" charset="0"/>
              </a:rPr>
              <a:t>Assist the City of Bend with the establishment of a business improvement district.</a:t>
            </a:r>
          </a:p>
          <a:p>
            <a:pPr marL="285750" marR="0" indent="-285750" algn="l" rtl="0">
              <a:buFont typeface="Arial" panose="020B0604020202020204" pitchFamily="34" charset="0"/>
              <a:buChar char="•"/>
            </a:pPr>
            <a:r>
              <a:rPr lang="en-US" sz="2400" i="0" u="none" strike="noStrike" baseline="30000" dirty="0">
                <a:solidFill>
                  <a:srgbClr val="000000"/>
                </a:solidFill>
                <a:latin typeface="Segoe Condensed" panose="020B0606040200020203" pitchFamily="34" charset="0"/>
              </a:rPr>
              <a:t>Assist the City of Bend with position description for Core Area urban renewal project coordinator.</a:t>
            </a:r>
          </a:p>
          <a:p>
            <a:pPr marL="285750" marR="0" indent="-285750" algn="l" rtl="0">
              <a:buFont typeface="Arial" panose="020B0604020202020204" pitchFamily="34" charset="0"/>
              <a:buChar char="•"/>
            </a:pPr>
            <a:r>
              <a:rPr lang="en-US" sz="2400" i="0" u="none" strike="noStrike" baseline="30000" dirty="0">
                <a:solidFill>
                  <a:srgbClr val="000000"/>
                </a:solidFill>
                <a:latin typeface="Segoe Condensed" panose="020B0606040200020203" pitchFamily="34" charset="0"/>
              </a:rPr>
              <a:t>Provide annual policy recommendations regarding Core Area investments and development code updates.</a:t>
            </a:r>
          </a:p>
          <a:p>
            <a:pPr marL="285750" marR="0" indent="-285750" algn="l" rtl="0">
              <a:buFont typeface="Arial" panose="020B0604020202020204" pitchFamily="34" charset="0"/>
              <a:buChar char="•"/>
            </a:pPr>
            <a:r>
              <a:rPr lang="en-US" sz="2400" i="0" u="none" strike="noStrike" baseline="30000" dirty="0">
                <a:solidFill>
                  <a:srgbClr val="000000"/>
                </a:solidFill>
                <a:latin typeface="Segoe Condensed" panose="020B0606040200020203" pitchFamily="34" charset="0"/>
              </a:rPr>
              <a:t>Assist with the preparation and making recommendations regarding the BURA Biennium Budget.</a:t>
            </a:r>
          </a:p>
          <a:p>
            <a:pPr marR="0" algn="l" rtl="0"/>
            <a:endParaRPr lang="en-US" sz="2400" dirty="0"/>
          </a:p>
        </p:txBody>
      </p:sp>
    </p:spTree>
    <p:extLst>
      <p:ext uri="{BB962C8B-B14F-4D97-AF65-F5344CB8AC3E}">
        <p14:creationId xmlns:p14="http://schemas.microsoft.com/office/powerpoint/2010/main" val="1513517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23F335-BB5E-7146-482D-F38FA4C24ADA}"/>
              </a:ext>
            </a:extLst>
          </p:cNvPr>
          <p:cNvSpPr txBox="1"/>
          <p:nvPr/>
        </p:nvSpPr>
        <p:spPr>
          <a:xfrm>
            <a:off x="541867" y="134891"/>
            <a:ext cx="7636933" cy="584775"/>
          </a:xfrm>
          <a:prstGeom prst="rect">
            <a:avLst/>
          </a:prstGeom>
          <a:noFill/>
        </p:spPr>
        <p:txBody>
          <a:bodyPr wrap="square" rtlCol="0">
            <a:spAutoFit/>
          </a:bodyPr>
          <a:lstStyle/>
          <a:p>
            <a:r>
              <a:rPr lang="en-US" sz="3200" b="1" dirty="0">
                <a:latin typeface="Segoe Condensed" panose="020B0606040200020203" pitchFamily="34" charset="0"/>
              </a:rPr>
              <a:t>INVESTMENT SUMMARY EXPENDITURES</a:t>
            </a:r>
          </a:p>
        </p:txBody>
      </p:sp>
      <p:graphicFrame>
        <p:nvGraphicFramePr>
          <p:cNvPr id="4" name="Chart 3">
            <a:extLst>
              <a:ext uri="{FF2B5EF4-FFF2-40B4-BE49-F238E27FC236}">
                <a16:creationId xmlns:a16="http://schemas.microsoft.com/office/drawing/2014/main" id="{3E81AE85-F9CC-C652-0992-45EBFF0ABE02}"/>
              </a:ext>
            </a:extLst>
          </p:cNvPr>
          <p:cNvGraphicFramePr>
            <a:graphicFrameLocks/>
          </p:cNvGraphicFramePr>
          <p:nvPr>
            <p:extLst>
              <p:ext uri="{D42A27DB-BD31-4B8C-83A1-F6EECF244321}">
                <p14:modId xmlns:p14="http://schemas.microsoft.com/office/powerpoint/2010/main" val="421730139"/>
              </p:ext>
            </p:extLst>
          </p:nvPr>
        </p:nvGraphicFramePr>
        <p:xfrm>
          <a:off x="-219075" y="1201656"/>
          <a:ext cx="6067424" cy="55310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5">
            <a:extLst>
              <a:ext uri="{FF2B5EF4-FFF2-40B4-BE49-F238E27FC236}">
                <a16:creationId xmlns:a16="http://schemas.microsoft.com/office/drawing/2014/main" id="{A1FEB6C6-45B4-11B3-0509-EE4B4CCCF117}"/>
              </a:ext>
            </a:extLst>
          </p:cNvPr>
          <p:cNvGraphicFramePr>
            <a:graphicFrameLocks noGrp="1"/>
          </p:cNvGraphicFramePr>
          <p:nvPr>
            <p:extLst>
              <p:ext uri="{D42A27DB-BD31-4B8C-83A1-F6EECF244321}">
                <p14:modId xmlns:p14="http://schemas.microsoft.com/office/powerpoint/2010/main" val="1620836208"/>
              </p:ext>
            </p:extLst>
          </p:nvPr>
        </p:nvGraphicFramePr>
        <p:xfrm>
          <a:off x="5476875" y="719666"/>
          <a:ext cx="6286499" cy="6013088"/>
        </p:xfrm>
        <a:graphic>
          <a:graphicData uri="http://schemas.openxmlformats.org/drawingml/2006/table">
            <a:tbl>
              <a:tblPr/>
              <a:tblGrid>
                <a:gridCol w="395376">
                  <a:extLst>
                    <a:ext uri="{9D8B030D-6E8A-4147-A177-3AD203B41FA5}">
                      <a16:colId xmlns:a16="http://schemas.microsoft.com/office/drawing/2014/main" val="3838224951"/>
                    </a:ext>
                  </a:extLst>
                </a:gridCol>
                <a:gridCol w="3782443">
                  <a:extLst>
                    <a:ext uri="{9D8B030D-6E8A-4147-A177-3AD203B41FA5}">
                      <a16:colId xmlns:a16="http://schemas.microsoft.com/office/drawing/2014/main" val="3692688688"/>
                    </a:ext>
                  </a:extLst>
                </a:gridCol>
                <a:gridCol w="2108680">
                  <a:extLst>
                    <a:ext uri="{9D8B030D-6E8A-4147-A177-3AD203B41FA5}">
                      <a16:colId xmlns:a16="http://schemas.microsoft.com/office/drawing/2014/main" val="3053171526"/>
                    </a:ext>
                  </a:extLst>
                </a:gridCol>
              </a:tblGrid>
              <a:tr h="158318">
                <a:tc gridSpan="2">
                  <a:txBody>
                    <a:bodyPr/>
                    <a:lstStyle/>
                    <a:p>
                      <a:pPr algn="l" fontAlgn="b">
                        <a:buNone/>
                      </a:pPr>
                      <a:r>
                        <a:rPr lang="en-US" sz="1200" b="0" i="0" u="none" strike="noStrike">
                          <a:solidFill>
                            <a:srgbClr val="000000"/>
                          </a:solidFill>
                          <a:effectLst/>
                          <a:latin typeface="Calibri" panose="020F0502020204030204" pitchFamily="34" charset="0"/>
                        </a:rPr>
                        <a:t>CORE AREA INVESTMENT STRATEGY FOCUS AREAS</a:t>
                      </a:r>
                    </a:p>
                  </a:txBody>
                  <a:tcPr marL="5029" marR="5029" marT="502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buNone/>
                      </a:pPr>
                      <a:r>
                        <a:rPr lang="en-US" sz="1200" b="0" i="0" u="none" strike="noStrike" dirty="0">
                          <a:solidFill>
                            <a:srgbClr val="000000"/>
                          </a:solidFill>
                          <a:effectLst/>
                          <a:latin typeface="Calibri" panose="020F0502020204030204" pitchFamily="34" charset="0"/>
                        </a:rPr>
                        <a:t>5-Year Total</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9544224"/>
                  </a:ext>
                </a:extLst>
              </a:tr>
              <a:tr h="158318">
                <a:tc gridSpan="2">
                  <a:txBody>
                    <a:bodyPr/>
                    <a:lstStyle/>
                    <a:p>
                      <a:pPr algn="l" fontAlgn="b">
                        <a:buNone/>
                      </a:pPr>
                      <a:r>
                        <a:rPr lang="en-US" sz="1200" b="1" i="0" u="none" strike="noStrike">
                          <a:solidFill>
                            <a:srgbClr val="FFFFFF"/>
                          </a:solidFill>
                          <a:effectLst/>
                          <a:latin typeface="Calibri" panose="020F0502020204030204" pitchFamily="34" charset="0"/>
                        </a:rPr>
                        <a:t>Create Place and Foster Vibrancy</a:t>
                      </a:r>
                    </a:p>
                  </a:txBody>
                  <a:tcPr marL="5029" marR="5029" marT="502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B3E1"/>
                    </a:solidFill>
                  </a:tcPr>
                </a:tc>
                <a:tc hMerge="1">
                  <a:txBody>
                    <a:bodyPr/>
                    <a:lstStyle/>
                    <a:p>
                      <a:endParaRPr lang="en-US"/>
                    </a:p>
                  </a:txBody>
                  <a:tcPr/>
                </a:tc>
                <a:tc>
                  <a:txBody>
                    <a:bodyPr/>
                    <a:lstStyle/>
                    <a:p>
                      <a:pPr algn="l" fontAlgn="b">
                        <a:buNone/>
                      </a:pPr>
                      <a:r>
                        <a:rPr lang="en-US" sz="1200" b="1" i="0" u="none" strike="noStrike" dirty="0">
                          <a:solidFill>
                            <a:srgbClr val="FFFFFF"/>
                          </a:solidFill>
                          <a:effectLst/>
                          <a:latin typeface="Calibri" panose="020F0502020204030204" pitchFamily="34" charset="0"/>
                        </a:rPr>
                        <a:t> </a:t>
                      </a:r>
                    </a:p>
                  </a:txBody>
                  <a:tcPr marL="5029" marR="5029" marT="502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B3E1"/>
                    </a:solidFill>
                  </a:tcPr>
                </a:tc>
                <a:extLst>
                  <a:ext uri="{0D108BD9-81ED-4DB2-BD59-A6C34878D82A}">
                    <a16:rowId xmlns:a16="http://schemas.microsoft.com/office/drawing/2014/main" val="1912951558"/>
                  </a:ext>
                </a:extLst>
              </a:tr>
              <a:tr h="134571">
                <a:tc>
                  <a:txBody>
                    <a:bodyPr/>
                    <a:lstStyle/>
                    <a:p>
                      <a:pPr algn="l" fontAlgn="b">
                        <a:buNone/>
                      </a:pPr>
                      <a:r>
                        <a:rPr lang="en-US" sz="1200" b="0" i="0" u="none" strike="noStrike">
                          <a:solidFill>
                            <a:srgbClr val="000000"/>
                          </a:solidFill>
                          <a:effectLst/>
                          <a:latin typeface="Calibri" panose="020F0502020204030204" pitchFamily="34" charset="0"/>
                        </a:rPr>
                        <a:t>A.1</a:t>
                      </a:r>
                    </a:p>
                  </a:txBody>
                  <a:tcPr marL="5029" marR="5029" marT="502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buNone/>
                      </a:pPr>
                      <a:r>
                        <a:rPr lang="en-US" sz="1200" b="0" i="0" u="none" strike="noStrike">
                          <a:solidFill>
                            <a:srgbClr val="000000"/>
                          </a:solidFill>
                          <a:effectLst/>
                          <a:latin typeface="Calibri" panose="020F0502020204030204" pitchFamily="34" charset="0"/>
                        </a:rPr>
                        <a:t>Identify and Determine Catalyst Sites</a:t>
                      </a:r>
                    </a:p>
                  </a:txBody>
                  <a:tcPr marL="5029" marR="5029" marT="502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3">
                  <a:txBody>
                    <a:bodyPr/>
                    <a:lstStyle/>
                    <a:p>
                      <a:pPr algn="ctr" fontAlgn="b">
                        <a:buNone/>
                      </a:pPr>
                      <a:r>
                        <a:rPr lang="en-US" sz="1200" b="0" i="0" u="none" strike="noStrike">
                          <a:solidFill>
                            <a:srgbClr val="000000"/>
                          </a:solidFill>
                          <a:effectLst/>
                          <a:latin typeface="Calibri" panose="020F0502020204030204" pitchFamily="34" charset="0"/>
                        </a:rPr>
                        <a:t>$30,000</a:t>
                      </a:r>
                    </a:p>
                  </a:txBody>
                  <a:tcPr marL="5029" marR="5029" marT="502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10460589"/>
                  </a:ext>
                </a:extLst>
              </a:tr>
              <a:tr h="134571">
                <a:tc>
                  <a:txBody>
                    <a:bodyPr/>
                    <a:lstStyle/>
                    <a:p>
                      <a:pPr algn="l" fontAlgn="b">
                        <a:buNone/>
                      </a:pPr>
                      <a:r>
                        <a:rPr lang="en-US" sz="1200" b="0" i="0" u="none" strike="noStrike">
                          <a:solidFill>
                            <a:srgbClr val="000000"/>
                          </a:solidFill>
                          <a:effectLst/>
                          <a:latin typeface="Calibri" panose="020F0502020204030204" pitchFamily="34" charset="0"/>
                        </a:rPr>
                        <a:t> </a:t>
                      </a:r>
                    </a:p>
                  </a:txBody>
                  <a:tcPr marL="5029" marR="5029" marT="502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buNone/>
                      </a:pPr>
                      <a:r>
                        <a:rPr lang="en-US" sz="1200" b="0" i="1" u="none" strike="noStrike" dirty="0">
                          <a:solidFill>
                            <a:srgbClr val="000000"/>
                          </a:solidFill>
                          <a:effectLst/>
                          <a:latin typeface="Calibri" panose="020F0502020204030204" pitchFamily="34" charset="0"/>
                        </a:rPr>
                        <a:t>High Value Property Map</a:t>
                      </a:r>
                    </a:p>
                  </a:txBody>
                  <a:tcPr marL="135783" marR="5029" marT="5029"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US"/>
                    </a:p>
                  </a:txBody>
                  <a:tcPr/>
                </a:tc>
                <a:extLst>
                  <a:ext uri="{0D108BD9-81ED-4DB2-BD59-A6C34878D82A}">
                    <a16:rowId xmlns:a16="http://schemas.microsoft.com/office/drawing/2014/main" val="3957967821"/>
                  </a:ext>
                </a:extLst>
              </a:tr>
              <a:tr h="134571">
                <a:tc>
                  <a:txBody>
                    <a:bodyPr/>
                    <a:lstStyle/>
                    <a:p>
                      <a:pPr algn="l" fontAlgn="b">
                        <a:buNone/>
                      </a:pPr>
                      <a:r>
                        <a:rPr lang="en-US" sz="1200" b="0" i="0" u="none" strike="noStrike">
                          <a:solidFill>
                            <a:srgbClr val="000000"/>
                          </a:solidFill>
                          <a:effectLst/>
                          <a:latin typeface="Calibri" panose="020F0502020204030204" pitchFamily="34" charset="0"/>
                        </a:rPr>
                        <a:t> </a:t>
                      </a:r>
                    </a:p>
                  </a:txBody>
                  <a:tcPr marL="5029" marR="5029" marT="5029"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200" b="0" i="1" u="none" strike="noStrike">
                          <a:solidFill>
                            <a:srgbClr val="000000"/>
                          </a:solidFill>
                          <a:effectLst/>
                          <a:latin typeface="Calibri" panose="020F0502020204030204" pitchFamily="34" charset="0"/>
                        </a:rPr>
                        <a:t>Property Acquisition Strategy</a:t>
                      </a:r>
                    </a:p>
                  </a:txBody>
                  <a:tcPr marL="135783" marR="5029" marT="502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1255356582"/>
                  </a:ext>
                </a:extLst>
              </a:tr>
              <a:tr h="134571">
                <a:tc>
                  <a:txBody>
                    <a:bodyPr/>
                    <a:lstStyle/>
                    <a:p>
                      <a:pPr algn="l" fontAlgn="b">
                        <a:buNone/>
                      </a:pPr>
                      <a:r>
                        <a:rPr lang="en-US" sz="1200" b="0" i="0" u="none" strike="noStrike">
                          <a:solidFill>
                            <a:srgbClr val="000000"/>
                          </a:solidFill>
                          <a:effectLst/>
                          <a:latin typeface="Calibri" panose="020F0502020204030204" pitchFamily="34" charset="0"/>
                        </a:rPr>
                        <a:t>A.2</a:t>
                      </a:r>
                    </a:p>
                  </a:txBody>
                  <a:tcPr marL="5029" marR="5029" marT="502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buNone/>
                      </a:pPr>
                      <a:r>
                        <a:rPr lang="en-US" sz="1200" b="0" i="0" u="none" strike="noStrike">
                          <a:solidFill>
                            <a:srgbClr val="000000"/>
                          </a:solidFill>
                          <a:effectLst/>
                          <a:latin typeface="Calibri" panose="020F0502020204030204" pitchFamily="34" charset="0"/>
                        </a:rPr>
                        <a:t>Activate Existing Areas</a:t>
                      </a:r>
                    </a:p>
                  </a:txBody>
                  <a:tcPr marL="5029" marR="5029" marT="502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buNone/>
                      </a:pPr>
                      <a:r>
                        <a:rPr lang="en-US" sz="1200" b="0" i="0" u="none" strike="noStrike">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848114246"/>
                  </a:ext>
                </a:extLst>
              </a:tr>
              <a:tr h="134571">
                <a:tc>
                  <a:txBody>
                    <a:bodyPr/>
                    <a:lstStyle/>
                    <a:p>
                      <a:pPr algn="l" fontAlgn="b">
                        <a:buNone/>
                      </a:pPr>
                      <a:r>
                        <a:rPr lang="en-US" sz="1200" b="0" i="0" u="none" strike="noStrike">
                          <a:solidFill>
                            <a:srgbClr val="000000"/>
                          </a:solidFill>
                          <a:effectLst/>
                          <a:latin typeface="Calibri" panose="020F0502020204030204" pitchFamily="34" charset="0"/>
                        </a:rPr>
                        <a:t> </a:t>
                      </a:r>
                    </a:p>
                  </a:txBody>
                  <a:tcPr marL="5029" marR="5029" marT="502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buNone/>
                      </a:pPr>
                      <a:r>
                        <a:rPr lang="en-US" sz="1200" b="0" i="1" u="none" strike="noStrike">
                          <a:solidFill>
                            <a:srgbClr val="000000"/>
                          </a:solidFill>
                          <a:effectLst/>
                          <a:latin typeface="Calibri" panose="020F0502020204030204" pitchFamily="34" charset="0"/>
                        </a:rPr>
                        <a:t>Activation Map</a:t>
                      </a:r>
                    </a:p>
                  </a:txBody>
                  <a:tcPr marL="135783" marR="5029" marT="5029"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buNone/>
                      </a:pPr>
                      <a:r>
                        <a:rPr lang="en-US" sz="1200" b="0" i="0" u="none" strike="noStrike">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946659999"/>
                  </a:ext>
                </a:extLst>
              </a:tr>
              <a:tr h="134571">
                <a:tc>
                  <a:txBody>
                    <a:bodyPr/>
                    <a:lstStyle/>
                    <a:p>
                      <a:pPr algn="l" fontAlgn="b">
                        <a:buNone/>
                      </a:pPr>
                      <a:r>
                        <a:rPr lang="en-US" sz="1200" b="0" i="0" u="none" strike="noStrike">
                          <a:solidFill>
                            <a:srgbClr val="000000"/>
                          </a:solidFill>
                          <a:effectLst/>
                          <a:latin typeface="Calibri" panose="020F0502020204030204" pitchFamily="34" charset="0"/>
                        </a:rPr>
                        <a:t> </a:t>
                      </a:r>
                    </a:p>
                  </a:txBody>
                  <a:tcPr marL="5029" marR="5029" marT="5029"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200" b="0" i="1" u="none" strike="noStrike">
                          <a:solidFill>
                            <a:srgbClr val="000000"/>
                          </a:solidFill>
                          <a:effectLst/>
                          <a:latin typeface="Calibri" panose="020F0502020204030204" pitchFamily="34" charset="0"/>
                        </a:rPr>
                        <a:t>Identify and Fund Captial Improvement Projects </a:t>
                      </a:r>
                    </a:p>
                  </a:txBody>
                  <a:tcPr marL="135783" marR="5029" marT="502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US" sz="1200" b="0" i="0" u="none" strike="noStrike">
                          <a:solidFill>
                            <a:srgbClr val="000000"/>
                          </a:solidFill>
                          <a:effectLst/>
                          <a:latin typeface="Calibri" panose="020F0502020204030204" pitchFamily="34" charset="0"/>
                        </a:rPr>
                        <a:t>$1,500,000</a:t>
                      </a:r>
                    </a:p>
                  </a:txBody>
                  <a:tcPr marL="5029" marR="5029" marT="502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83945858"/>
                  </a:ext>
                </a:extLst>
              </a:tr>
              <a:tr h="134571">
                <a:tc>
                  <a:txBody>
                    <a:bodyPr/>
                    <a:lstStyle/>
                    <a:p>
                      <a:pPr algn="l" fontAlgn="b">
                        <a:buNone/>
                      </a:pPr>
                      <a:r>
                        <a:rPr lang="en-US" sz="1200" b="0" i="0" u="none" strike="noStrike">
                          <a:solidFill>
                            <a:srgbClr val="000000"/>
                          </a:solidFill>
                          <a:effectLst/>
                          <a:latin typeface="Calibri" panose="020F0502020204030204" pitchFamily="34" charset="0"/>
                        </a:rPr>
                        <a:t>A.3</a:t>
                      </a:r>
                    </a:p>
                  </a:txBody>
                  <a:tcPr marL="5029" marR="5029" marT="502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buNone/>
                      </a:pPr>
                      <a:r>
                        <a:rPr lang="en-US" sz="1200" b="0" i="0" u="none" strike="noStrike">
                          <a:solidFill>
                            <a:srgbClr val="000000"/>
                          </a:solidFill>
                          <a:effectLst/>
                          <a:latin typeface="Calibri" panose="020F0502020204030204" pitchFamily="34" charset="0"/>
                        </a:rPr>
                        <a:t>Create the Urban Design and Core Area Master Plan</a:t>
                      </a:r>
                    </a:p>
                  </a:txBody>
                  <a:tcPr marL="5029" marR="5029" marT="502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buNone/>
                      </a:pPr>
                      <a:r>
                        <a:rPr lang="en-US" sz="1200" b="0" i="0" u="none" strike="noStrike" dirty="0">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008088441"/>
                  </a:ext>
                </a:extLst>
              </a:tr>
              <a:tr h="134571">
                <a:tc>
                  <a:txBody>
                    <a:bodyPr/>
                    <a:lstStyle/>
                    <a:p>
                      <a:pPr algn="l" fontAlgn="b">
                        <a:buNone/>
                      </a:pPr>
                      <a:r>
                        <a:rPr lang="en-US" sz="1200" b="0" i="0" u="none" strike="noStrike">
                          <a:solidFill>
                            <a:srgbClr val="000000"/>
                          </a:solidFill>
                          <a:effectLst/>
                          <a:latin typeface="Calibri" panose="020F0502020204030204" pitchFamily="34" charset="0"/>
                        </a:rPr>
                        <a:t> </a:t>
                      </a:r>
                    </a:p>
                  </a:txBody>
                  <a:tcPr marL="5029" marR="5029" marT="502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buNone/>
                      </a:pPr>
                      <a:r>
                        <a:rPr lang="en-US" sz="1200" b="0" i="1" u="none" strike="noStrike" dirty="0">
                          <a:solidFill>
                            <a:srgbClr val="000000"/>
                          </a:solidFill>
                          <a:effectLst/>
                          <a:latin typeface="Calibri" panose="020F0502020204030204" pitchFamily="34" charset="0"/>
                        </a:rPr>
                        <a:t>Core Area Block Designs</a:t>
                      </a:r>
                    </a:p>
                  </a:txBody>
                  <a:tcPr marL="135783" marR="5029" marT="5029"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buNone/>
                      </a:pPr>
                      <a:r>
                        <a:rPr lang="en-US" sz="1200" b="0" i="0" u="none" strike="noStrike">
                          <a:solidFill>
                            <a:srgbClr val="000000"/>
                          </a:solidFill>
                          <a:effectLst/>
                          <a:latin typeface="Calibri" panose="020F0502020204030204" pitchFamily="34" charset="0"/>
                        </a:rPr>
                        <a:t>$200,000</a:t>
                      </a:r>
                    </a:p>
                  </a:txBody>
                  <a:tcPr marL="5029" marR="5029" marT="5029"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647313891"/>
                  </a:ext>
                </a:extLst>
              </a:tr>
              <a:tr h="134571">
                <a:tc>
                  <a:txBody>
                    <a:bodyPr/>
                    <a:lstStyle/>
                    <a:p>
                      <a:pPr algn="l" fontAlgn="b">
                        <a:buNone/>
                      </a:pPr>
                      <a:r>
                        <a:rPr lang="en-US" sz="1200" b="0" i="0" u="none" strike="noStrike">
                          <a:solidFill>
                            <a:srgbClr val="000000"/>
                          </a:solidFill>
                          <a:effectLst/>
                          <a:latin typeface="Calibri" panose="020F0502020204030204" pitchFamily="34" charset="0"/>
                        </a:rPr>
                        <a:t> </a:t>
                      </a:r>
                    </a:p>
                  </a:txBody>
                  <a:tcPr marL="5029" marR="5029" marT="5029"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200" b="0" i="1" u="none" strike="noStrike">
                          <a:solidFill>
                            <a:srgbClr val="000000"/>
                          </a:solidFill>
                          <a:effectLst/>
                          <a:latin typeface="Calibri" panose="020F0502020204030204" pitchFamily="34" charset="0"/>
                        </a:rPr>
                        <a:t>Catalytic Site Development Plans</a:t>
                      </a:r>
                    </a:p>
                  </a:txBody>
                  <a:tcPr marL="135783" marR="5029" marT="502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US" sz="1200" b="0" i="0" u="none" strike="noStrike">
                          <a:solidFill>
                            <a:srgbClr val="000000"/>
                          </a:solidFill>
                          <a:effectLst/>
                          <a:latin typeface="Calibri" panose="020F0502020204030204" pitchFamily="34" charset="0"/>
                        </a:rPr>
                        <a:t>$200,000</a:t>
                      </a:r>
                    </a:p>
                  </a:txBody>
                  <a:tcPr marL="5029" marR="5029" marT="502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77510960"/>
                  </a:ext>
                </a:extLst>
              </a:tr>
              <a:tr h="134571">
                <a:tc>
                  <a:txBody>
                    <a:bodyPr/>
                    <a:lstStyle/>
                    <a:p>
                      <a:pPr algn="l" fontAlgn="b">
                        <a:buNone/>
                      </a:pPr>
                      <a:r>
                        <a:rPr lang="en-US" sz="1200" b="0" i="0" u="none" strike="noStrike">
                          <a:solidFill>
                            <a:srgbClr val="000000"/>
                          </a:solidFill>
                          <a:effectLst/>
                          <a:latin typeface="Calibri" panose="020F0502020204030204" pitchFamily="34" charset="0"/>
                        </a:rPr>
                        <a:t>A.4</a:t>
                      </a:r>
                    </a:p>
                  </a:txBody>
                  <a:tcPr marL="5029" marR="5029" marT="502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buNone/>
                      </a:pPr>
                      <a:r>
                        <a:rPr lang="en-US" sz="1200" b="0" i="0" u="none" strike="noStrike">
                          <a:solidFill>
                            <a:srgbClr val="000000"/>
                          </a:solidFill>
                          <a:effectLst/>
                          <a:latin typeface="Calibri" panose="020F0502020204030204" pitchFamily="34" charset="0"/>
                        </a:rPr>
                        <a:t>Open Space, Art, and Wayfinding Signage</a:t>
                      </a:r>
                    </a:p>
                  </a:txBody>
                  <a:tcPr marL="5029" marR="5029" marT="502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buNone/>
                      </a:pPr>
                      <a:r>
                        <a:rPr lang="en-US" sz="1200" b="0" i="0" u="none" strike="noStrike">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638256398"/>
                  </a:ext>
                </a:extLst>
              </a:tr>
              <a:tr h="134571">
                <a:tc>
                  <a:txBody>
                    <a:bodyPr/>
                    <a:lstStyle/>
                    <a:p>
                      <a:pPr algn="l" fontAlgn="b">
                        <a:buNone/>
                      </a:pPr>
                      <a:r>
                        <a:rPr lang="en-US" sz="1200" b="0" i="0" u="none" strike="noStrike">
                          <a:solidFill>
                            <a:srgbClr val="000000"/>
                          </a:solidFill>
                          <a:effectLst/>
                          <a:latin typeface="Calibri" panose="020F0502020204030204" pitchFamily="34" charset="0"/>
                        </a:rPr>
                        <a:t> </a:t>
                      </a:r>
                    </a:p>
                  </a:txBody>
                  <a:tcPr marL="5029" marR="5029" marT="502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buNone/>
                      </a:pPr>
                      <a:r>
                        <a:rPr lang="en-US" sz="1200" b="0" i="1" u="none" strike="noStrike">
                          <a:solidFill>
                            <a:srgbClr val="000000"/>
                          </a:solidFill>
                          <a:effectLst/>
                          <a:latin typeface="Calibri" panose="020F0502020204030204" pitchFamily="34" charset="0"/>
                        </a:rPr>
                        <a:t>Core Area Revitalization Grant Program</a:t>
                      </a:r>
                    </a:p>
                  </a:txBody>
                  <a:tcPr marL="135783" marR="5029" marT="5029"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buNone/>
                      </a:pPr>
                      <a:r>
                        <a:rPr lang="en-US" sz="1200" b="0" i="0" u="none" strike="noStrike">
                          <a:solidFill>
                            <a:srgbClr val="000000"/>
                          </a:solidFill>
                          <a:effectLst/>
                          <a:latin typeface="Calibri" panose="020F0502020204030204" pitchFamily="34" charset="0"/>
                        </a:rPr>
                        <a:t>$500,000</a:t>
                      </a:r>
                    </a:p>
                  </a:txBody>
                  <a:tcPr marL="5029" marR="5029" marT="5029"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961669589"/>
                  </a:ext>
                </a:extLst>
              </a:tr>
              <a:tr h="134571">
                <a:tc>
                  <a:txBody>
                    <a:bodyPr/>
                    <a:lstStyle/>
                    <a:p>
                      <a:pPr algn="l" fontAlgn="b">
                        <a:buNone/>
                      </a:pPr>
                      <a:r>
                        <a:rPr lang="en-US" sz="1200" b="0" i="0" u="none" strike="noStrike">
                          <a:solidFill>
                            <a:srgbClr val="000000"/>
                          </a:solidFill>
                          <a:effectLst/>
                          <a:latin typeface="Calibri" panose="020F0502020204030204" pitchFamily="34" charset="0"/>
                        </a:rPr>
                        <a:t> </a:t>
                      </a:r>
                    </a:p>
                  </a:txBody>
                  <a:tcPr marL="5029" marR="5029" marT="502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buNone/>
                      </a:pPr>
                      <a:r>
                        <a:rPr lang="en-US" sz="1200" b="0" i="1" u="none" strike="noStrike">
                          <a:solidFill>
                            <a:srgbClr val="000000"/>
                          </a:solidFill>
                          <a:effectLst/>
                          <a:latin typeface="Calibri" panose="020F0502020204030204" pitchFamily="34" charset="0"/>
                        </a:rPr>
                        <a:t>Core Area Green Rebate Program</a:t>
                      </a:r>
                    </a:p>
                  </a:txBody>
                  <a:tcPr marL="135783" marR="5029" marT="5029"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buNone/>
                      </a:pPr>
                      <a:r>
                        <a:rPr lang="en-US" sz="1200" b="0" i="0" u="none" strike="noStrike">
                          <a:solidFill>
                            <a:srgbClr val="000000"/>
                          </a:solidFill>
                          <a:effectLst/>
                          <a:latin typeface="Calibri" panose="020F0502020204030204" pitchFamily="34" charset="0"/>
                        </a:rPr>
                        <a:t>$100,000</a:t>
                      </a:r>
                    </a:p>
                  </a:txBody>
                  <a:tcPr marL="5029" marR="5029" marT="5029"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891320640"/>
                  </a:ext>
                </a:extLst>
              </a:tr>
              <a:tr h="134571">
                <a:tc>
                  <a:txBody>
                    <a:bodyPr/>
                    <a:lstStyle/>
                    <a:p>
                      <a:pPr algn="l" fontAlgn="b">
                        <a:buNone/>
                      </a:pPr>
                      <a:r>
                        <a:rPr lang="en-US" sz="1200" b="0" i="0" u="none" strike="noStrike">
                          <a:solidFill>
                            <a:srgbClr val="000000"/>
                          </a:solidFill>
                          <a:effectLst/>
                          <a:latin typeface="Calibri" panose="020F0502020204030204" pitchFamily="34" charset="0"/>
                        </a:rPr>
                        <a:t> </a:t>
                      </a:r>
                    </a:p>
                  </a:txBody>
                  <a:tcPr marL="5029" marR="5029" marT="5029"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200" b="0" i="1" u="none" strike="noStrike">
                          <a:solidFill>
                            <a:srgbClr val="000000"/>
                          </a:solidFill>
                          <a:effectLst/>
                          <a:latin typeface="Calibri" panose="020F0502020204030204" pitchFamily="34" charset="0"/>
                        </a:rPr>
                        <a:t>Park Identification and Assistance</a:t>
                      </a:r>
                    </a:p>
                  </a:txBody>
                  <a:tcPr marL="135783" marR="5029" marT="502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US" sz="1200" b="0" i="0" u="none" strike="noStrike">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97182221"/>
                  </a:ext>
                </a:extLst>
              </a:tr>
              <a:tr h="134571">
                <a:tc gridSpan="2">
                  <a:txBody>
                    <a:bodyPr/>
                    <a:lstStyle/>
                    <a:p>
                      <a:pPr algn="l" fontAlgn="b">
                        <a:buNone/>
                      </a:pPr>
                      <a:r>
                        <a:rPr lang="en-US" sz="1200" b="1" i="0" u="none" strike="noStrike">
                          <a:solidFill>
                            <a:srgbClr val="FFFFFF"/>
                          </a:solidFill>
                          <a:effectLst/>
                          <a:latin typeface="Calibri" panose="020F0502020204030204" pitchFamily="34" charset="0"/>
                        </a:rPr>
                        <a:t>Move the Market</a:t>
                      </a:r>
                    </a:p>
                  </a:txBody>
                  <a:tcPr marL="5029" marR="5029" marT="502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B3E1"/>
                    </a:solidFill>
                  </a:tcPr>
                </a:tc>
                <a:tc hMerge="1">
                  <a:txBody>
                    <a:bodyPr/>
                    <a:lstStyle/>
                    <a:p>
                      <a:endParaRPr lang="en-US"/>
                    </a:p>
                  </a:txBody>
                  <a:tcPr/>
                </a:tc>
                <a:tc>
                  <a:txBody>
                    <a:bodyPr/>
                    <a:lstStyle/>
                    <a:p>
                      <a:pPr algn="l" fontAlgn="b">
                        <a:buNone/>
                      </a:pPr>
                      <a:r>
                        <a:rPr lang="en-US" sz="1200" b="1" i="0" u="none" strike="noStrike" dirty="0">
                          <a:solidFill>
                            <a:srgbClr val="FFFFFF"/>
                          </a:solidFill>
                          <a:effectLst/>
                          <a:latin typeface="Calibri" panose="020F0502020204030204" pitchFamily="34" charset="0"/>
                        </a:rPr>
                        <a:t> </a:t>
                      </a:r>
                    </a:p>
                  </a:txBody>
                  <a:tcPr marL="5029" marR="5029" marT="502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B3E1"/>
                    </a:solidFill>
                  </a:tcPr>
                </a:tc>
                <a:extLst>
                  <a:ext uri="{0D108BD9-81ED-4DB2-BD59-A6C34878D82A}">
                    <a16:rowId xmlns:a16="http://schemas.microsoft.com/office/drawing/2014/main" val="2976646466"/>
                  </a:ext>
                </a:extLst>
              </a:tr>
              <a:tr h="134571">
                <a:tc>
                  <a:txBody>
                    <a:bodyPr/>
                    <a:lstStyle/>
                    <a:p>
                      <a:pPr algn="l" fontAlgn="b">
                        <a:buNone/>
                      </a:pPr>
                      <a:r>
                        <a:rPr lang="en-US" sz="1200" b="0" i="0" u="none" strike="noStrike">
                          <a:solidFill>
                            <a:srgbClr val="000000"/>
                          </a:solidFill>
                          <a:effectLst/>
                          <a:latin typeface="Calibri" panose="020F0502020204030204" pitchFamily="34" charset="0"/>
                        </a:rPr>
                        <a:t>B.1</a:t>
                      </a:r>
                    </a:p>
                  </a:txBody>
                  <a:tcPr marL="5029" marR="5029" marT="502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buNone/>
                      </a:pPr>
                      <a:r>
                        <a:rPr lang="en-US" sz="1200" b="0" i="0" u="none" strike="noStrike">
                          <a:solidFill>
                            <a:srgbClr val="000000"/>
                          </a:solidFill>
                          <a:effectLst/>
                          <a:latin typeface="Calibri" panose="020F0502020204030204" pitchFamily="34" charset="0"/>
                        </a:rPr>
                        <a:t>Develop, Align, and Implement Incentives</a:t>
                      </a:r>
                    </a:p>
                  </a:txBody>
                  <a:tcPr marL="5029" marR="5029" marT="502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buNone/>
                      </a:pPr>
                      <a:r>
                        <a:rPr lang="en-US" sz="1200" b="0" i="0" u="none" strike="noStrike">
                          <a:solidFill>
                            <a:srgbClr val="000000"/>
                          </a:solidFill>
                          <a:effectLst/>
                          <a:latin typeface="Calibri" panose="020F0502020204030204" pitchFamily="34" charset="0"/>
                        </a:rPr>
                        <a:t> </a:t>
                      </a:r>
                    </a:p>
                  </a:txBody>
                  <a:tcPr marL="5029" marR="5029" marT="502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532501292"/>
                  </a:ext>
                </a:extLst>
              </a:tr>
              <a:tr h="134571">
                <a:tc>
                  <a:txBody>
                    <a:bodyPr/>
                    <a:lstStyle/>
                    <a:p>
                      <a:pPr algn="l" fontAlgn="b">
                        <a:buNone/>
                      </a:pPr>
                      <a:r>
                        <a:rPr lang="en-US" sz="1200" b="0" i="0" u="none" strike="noStrike">
                          <a:solidFill>
                            <a:srgbClr val="000000"/>
                          </a:solidFill>
                          <a:effectLst/>
                          <a:latin typeface="Calibri" panose="020F0502020204030204" pitchFamily="34" charset="0"/>
                        </a:rPr>
                        <a:t> </a:t>
                      </a:r>
                    </a:p>
                  </a:txBody>
                  <a:tcPr marL="5029" marR="5029" marT="502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buNone/>
                      </a:pPr>
                      <a:r>
                        <a:rPr lang="en-US" sz="1200" b="0" i="1" u="none" strike="noStrike">
                          <a:solidFill>
                            <a:srgbClr val="000000"/>
                          </a:solidFill>
                          <a:effectLst/>
                          <a:latin typeface="Calibri" panose="020F0502020204030204" pitchFamily="34" charset="0"/>
                        </a:rPr>
                        <a:t>Loan(s) Programs</a:t>
                      </a:r>
                    </a:p>
                  </a:txBody>
                  <a:tcPr marL="181044" marR="5029" marT="5029"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buNone/>
                      </a:pPr>
                      <a:r>
                        <a:rPr lang="en-US" sz="1200" b="0" i="0" u="none" strike="noStrike">
                          <a:solidFill>
                            <a:srgbClr val="000000"/>
                          </a:solidFill>
                          <a:effectLst/>
                          <a:latin typeface="Calibri" panose="020F0502020204030204" pitchFamily="34" charset="0"/>
                        </a:rPr>
                        <a:t>$1,000,000</a:t>
                      </a:r>
                    </a:p>
                  </a:txBody>
                  <a:tcPr marL="5029" marR="5029" marT="5029"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98427719"/>
                  </a:ext>
                </a:extLst>
              </a:tr>
              <a:tr h="134571">
                <a:tc>
                  <a:txBody>
                    <a:bodyPr/>
                    <a:lstStyle/>
                    <a:p>
                      <a:pPr algn="l" fontAlgn="b">
                        <a:buNone/>
                      </a:pPr>
                      <a:r>
                        <a:rPr lang="en-US" sz="1200" b="0" i="0" u="none" strike="noStrike">
                          <a:solidFill>
                            <a:srgbClr val="000000"/>
                          </a:solidFill>
                          <a:effectLst/>
                          <a:latin typeface="Calibri" panose="020F0502020204030204" pitchFamily="34" charset="0"/>
                        </a:rPr>
                        <a:t> </a:t>
                      </a:r>
                    </a:p>
                  </a:txBody>
                  <a:tcPr marL="5029" marR="5029" marT="502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buNone/>
                      </a:pPr>
                      <a:r>
                        <a:rPr lang="en-US" sz="1200" b="0" i="1" u="none" strike="noStrike">
                          <a:solidFill>
                            <a:srgbClr val="000000"/>
                          </a:solidFill>
                          <a:effectLst/>
                          <a:latin typeface="Calibri" panose="020F0502020204030204" pitchFamily="34" charset="0"/>
                        </a:rPr>
                        <a:t>Catalytic Development Progarm</a:t>
                      </a:r>
                    </a:p>
                  </a:txBody>
                  <a:tcPr marL="181044" marR="5029" marT="5029"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buNone/>
                      </a:pPr>
                      <a:r>
                        <a:rPr lang="en-US" sz="1200" b="0" i="0" u="none" strike="noStrike">
                          <a:solidFill>
                            <a:srgbClr val="000000"/>
                          </a:solidFill>
                          <a:effectLst/>
                          <a:latin typeface="Calibri" panose="020F0502020204030204" pitchFamily="34" charset="0"/>
                        </a:rPr>
                        <a:t>$1,700,000</a:t>
                      </a:r>
                    </a:p>
                  </a:txBody>
                  <a:tcPr marL="5029" marR="5029" marT="5029"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297037654"/>
                  </a:ext>
                </a:extLst>
              </a:tr>
              <a:tr h="134571">
                <a:tc>
                  <a:txBody>
                    <a:bodyPr/>
                    <a:lstStyle/>
                    <a:p>
                      <a:pPr algn="l" fontAlgn="b">
                        <a:buNone/>
                      </a:pPr>
                      <a:r>
                        <a:rPr lang="en-US" sz="1200" b="0" i="0" u="none" strike="noStrike">
                          <a:solidFill>
                            <a:srgbClr val="000000"/>
                          </a:solidFill>
                          <a:effectLst/>
                          <a:latin typeface="Calibri" panose="020F0502020204030204" pitchFamily="34" charset="0"/>
                        </a:rPr>
                        <a:t> </a:t>
                      </a:r>
                    </a:p>
                  </a:txBody>
                  <a:tcPr marL="5029" marR="5029" marT="5029"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200" b="0" i="1" u="none" strike="noStrike">
                          <a:solidFill>
                            <a:srgbClr val="000000"/>
                          </a:solidFill>
                          <a:effectLst/>
                          <a:latin typeface="Calibri" panose="020F0502020204030204" pitchFamily="34" charset="0"/>
                        </a:rPr>
                        <a:t>Land Acquisition and Disposition</a:t>
                      </a:r>
                    </a:p>
                  </a:txBody>
                  <a:tcPr marL="181044" marR="5029" marT="502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200" b="0" i="0" u="none" strike="noStrike" dirty="0">
                          <a:solidFill>
                            <a:srgbClr val="000000"/>
                          </a:solidFill>
                          <a:effectLst/>
                          <a:latin typeface="Calibri" panose="020F0502020204030204" pitchFamily="34" charset="0"/>
                        </a:rPr>
                        <a:t>$3,000,000</a:t>
                      </a:r>
                    </a:p>
                  </a:txBody>
                  <a:tcPr marL="5029" marR="5029" marT="502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8536724"/>
                  </a:ext>
                </a:extLst>
              </a:tr>
              <a:tr h="134571">
                <a:tc>
                  <a:txBody>
                    <a:bodyPr/>
                    <a:lstStyle/>
                    <a:p>
                      <a:pPr algn="l" fontAlgn="b">
                        <a:buNone/>
                      </a:pPr>
                      <a:r>
                        <a:rPr lang="en-US" sz="1200" b="0" i="0" u="none" strike="noStrike">
                          <a:solidFill>
                            <a:srgbClr val="000000"/>
                          </a:solidFill>
                          <a:effectLst/>
                          <a:latin typeface="Calibri" panose="020F0502020204030204" pitchFamily="34" charset="0"/>
                        </a:rPr>
                        <a:t>B.2</a:t>
                      </a:r>
                    </a:p>
                  </a:txBody>
                  <a:tcPr marL="5029" marR="5029" marT="502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buNone/>
                      </a:pPr>
                      <a:r>
                        <a:rPr lang="en-US" sz="1200" b="0" i="0" u="none" strike="noStrike">
                          <a:solidFill>
                            <a:srgbClr val="000000"/>
                          </a:solidFill>
                          <a:effectLst/>
                          <a:latin typeface="Calibri" panose="020F0502020204030204" pitchFamily="34" charset="0"/>
                        </a:rPr>
                        <a:t>Clear and Streamlined Permitting</a:t>
                      </a:r>
                    </a:p>
                  </a:txBody>
                  <a:tcPr marL="5029" marR="5029" marT="502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buNone/>
                      </a:pPr>
                      <a:r>
                        <a:rPr lang="en-US" sz="1200" b="0" i="0" u="none" strike="noStrike">
                          <a:solidFill>
                            <a:srgbClr val="000000"/>
                          </a:solidFill>
                          <a:effectLst/>
                          <a:latin typeface="Calibri" panose="020F0502020204030204" pitchFamily="34" charset="0"/>
                        </a:rPr>
                        <a:t> </a:t>
                      </a:r>
                    </a:p>
                  </a:txBody>
                  <a:tcPr marL="5029" marR="5029" marT="502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417113616"/>
                  </a:ext>
                </a:extLst>
              </a:tr>
              <a:tr h="134571">
                <a:tc>
                  <a:txBody>
                    <a:bodyPr/>
                    <a:lstStyle/>
                    <a:p>
                      <a:pPr algn="l" fontAlgn="b">
                        <a:buNone/>
                      </a:pPr>
                      <a:r>
                        <a:rPr lang="en-US" sz="1200" b="0" i="0" u="none" strike="noStrike">
                          <a:solidFill>
                            <a:srgbClr val="000000"/>
                          </a:solidFill>
                          <a:effectLst/>
                          <a:latin typeface="Calibri" panose="020F0502020204030204" pitchFamily="34" charset="0"/>
                        </a:rPr>
                        <a:t> </a:t>
                      </a:r>
                    </a:p>
                  </a:txBody>
                  <a:tcPr marL="5029" marR="5029" marT="502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buNone/>
                      </a:pPr>
                      <a:r>
                        <a:rPr lang="en-US" sz="1200" b="0" i="1" u="none" strike="noStrike">
                          <a:solidFill>
                            <a:srgbClr val="000000"/>
                          </a:solidFill>
                          <a:effectLst/>
                          <a:latin typeface="Calibri" panose="020F0502020204030204" pitchFamily="34" charset="0"/>
                        </a:rPr>
                        <a:t>Expedited Review</a:t>
                      </a:r>
                    </a:p>
                  </a:txBody>
                  <a:tcPr marL="181044" marR="5029" marT="5029"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buNone/>
                      </a:pPr>
                      <a:r>
                        <a:rPr lang="en-US" sz="1200" b="0" i="0" u="none" strike="noStrike">
                          <a:solidFill>
                            <a:srgbClr val="000000"/>
                          </a:solidFill>
                          <a:effectLst/>
                          <a:latin typeface="Calibri" panose="020F0502020204030204" pitchFamily="34" charset="0"/>
                        </a:rPr>
                        <a:t> </a:t>
                      </a:r>
                    </a:p>
                  </a:txBody>
                  <a:tcPr marL="5029" marR="5029" marT="5029"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767441735"/>
                  </a:ext>
                </a:extLst>
              </a:tr>
              <a:tr h="134571">
                <a:tc>
                  <a:txBody>
                    <a:bodyPr/>
                    <a:lstStyle/>
                    <a:p>
                      <a:pPr algn="l" fontAlgn="b">
                        <a:buNone/>
                      </a:pPr>
                      <a:r>
                        <a:rPr lang="en-US" sz="1200" b="0" i="0" u="none" strike="noStrike">
                          <a:solidFill>
                            <a:srgbClr val="000000"/>
                          </a:solidFill>
                          <a:effectLst/>
                          <a:latin typeface="Calibri" panose="020F0502020204030204" pitchFamily="34" charset="0"/>
                        </a:rPr>
                        <a:t> </a:t>
                      </a:r>
                    </a:p>
                  </a:txBody>
                  <a:tcPr marL="5029" marR="5029" marT="5029"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buNone/>
                      </a:pPr>
                      <a:r>
                        <a:rPr lang="en-US" sz="1200" b="0" i="1" u="none" strike="noStrike">
                          <a:solidFill>
                            <a:srgbClr val="000000"/>
                          </a:solidFill>
                          <a:effectLst/>
                          <a:latin typeface="Calibri" panose="020F0502020204030204" pitchFamily="34" charset="0"/>
                        </a:rPr>
                        <a:t>Concierge Service</a:t>
                      </a:r>
                    </a:p>
                  </a:txBody>
                  <a:tcPr marL="181044" marR="5029" marT="5029"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buNone/>
                      </a:pPr>
                      <a:r>
                        <a:rPr lang="en-US" sz="1200" b="0" i="0" u="none" strike="noStrike">
                          <a:solidFill>
                            <a:srgbClr val="000000"/>
                          </a:solidFill>
                          <a:effectLst/>
                          <a:latin typeface="Calibri" panose="020F0502020204030204" pitchFamily="34" charset="0"/>
                        </a:rPr>
                        <a:t> </a:t>
                      </a:r>
                    </a:p>
                  </a:txBody>
                  <a:tcPr marL="5029" marR="5029" marT="5029"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351389799"/>
                  </a:ext>
                </a:extLst>
              </a:tr>
              <a:tr h="134571">
                <a:tc>
                  <a:txBody>
                    <a:bodyPr/>
                    <a:lstStyle/>
                    <a:p>
                      <a:pPr algn="l" fontAlgn="b">
                        <a:buNone/>
                      </a:pPr>
                      <a:r>
                        <a:rPr lang="en-US" sz="1200" b="0" i="0" u="none" strike="noStrike">
                          <a:solidFill>
                            <a:srgbClr val="000000"/>
                          </a:solidFill>
                          <a:effectLst/>
                          <a:latin typeface="Calibri" panose="020F0502020204030204" pitchFamily="34" charset="0"/>
                        </a:rPr>
                        <a:t> </a:t>
                      </a:r>
                    </a:p>
                  </a:txBody>
                  <a:tcPr marL="5029" marR="5029" marT="5029"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200" b="0" i="1" u="none" strike="noStrike">
                          <a:solidFill>
                            <a:srgbClr val="000000"/>
                          </a:solidFill>
                          <a:effectLst/>
                          <a:latin typeface="Calibri" panose="020F0502020204030204" pitchFamily="34" charset="0"/>
                        </a:rPr>
                        <a:t>Investment Rapid Response Team</a:t>
                      </a:r>
                    </a:p>
                  </a:txBody>
                  <a:tcPr marL="181044" marR="5029" marT="502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200" b="0" i="0" u="none" strike="noStrike">
                          <a:solidFill>
                            <a:srgbClr val="000000"/>
                          </a:solidFill>
                          <a:effectLst/>
                          <a:latin typeface="Calibri" panose="020F0502020204030204" pitchFamily="34" charset="0"/>
                        </a:rPr>
                        <a:t> </a:t>
                      </a:r>
                    </a:p>
                  </a:txBody>
                  <a:tcPr marL="5029" marR="5029" marT="502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46703818"/>
                  </a:ext>
                </a:extLst>
              </a:tr>
              <a:tr h="126654">
                <a:tc gridSpan="2">
                  <a:txBody>
                    <a:bodyPr/>
                    <a:lstStyle/>
                    <a:p>
                      <a:pPr algn="l" fontAlgn="b">
                        <a:buNone/>
                      </a:pPr>
                      <a:r>
                        <a:rPr lang="en-US" sz="1200" b="1" i="0" u="none" strike="noStrike">
                          <a:solidFill>
                            <a:srgbClr val="FFFFFF"/>
                          </a:solidFill>
                          <a:effectLst/>
                          <a:latin typeface="Calibri" panose="020F0502020204030204" pitchFamily="34" charset="0"/>
                        </a:rPr>
                        <a:t>Brand, Market, Recruit</a:t>
                      </a:r>
                    </a:p>
                  </a:txBody>
                  <a:tcPr marL="5029" marR="5029" marT="502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B3E1"/>
                    </a:solidFill>
                  </a:tcPr>
                </a:tc>
                <a:tc hMerge="1">
                  <a:txBody>
                    <a:bodyPr/>
                    <a:lstStyle/>
                    <a:p>
                      <a:endParaRPr lang="en-US"/>
                    </a:p>
                  </a:txBody>
                  <a:tcPr/>
                </a:tc>
                <a:tc>
                  <a:txBody>
                    <a:bodyPr/>
                    <a:lstStyle/>
                    <a:p>
                      <a:pPr algn="l" fontAlgn="b">
                        <a:buNone/>
                      </a:pPr>
                      <a:r>
                        <a:rPr lang="en-US" sz="1200" b="1" i="0" u="none" strike="noStrike" dirty="0">
                          <a:solidFill>
                            <a:srgbClr val="FFFFFF"/>
                          </a:solidFill>
                          <a:effectLst/>
                          <a:latin typeface="Calibri" panose="020F0502020204030204" pitchFamily="34" charset="0"/>
                        </a:rPr>
                        <a:t> </a:t>
                      </a:r>
                    </a:p>
                  </a:txBody>
                  <a:tcPr marL="5029" marR="5029" marT="502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B3E1"/>
                    </a:solidFill>
                  </a:tcPr>
                </a:tc>
                <a:extLst>
                  <a:ext uri="{0D108BD9-81ED-4DB2-BD59-A6C34878D82A}">
                    <a16:rowId xmlns:a16="http://schemas.microsoft.com/office/drawing/2014/main" val="550176241"/>
                  </a:ext>
                </a:extLst>
              </a:tr>
              <a:tr h="134571">
                <a:tc>
                  <a:txBody>
                    <a:bodyPr/>
                    <a:lstStyle/>
                    <a:p>
                      <a:pPr algn="l" fontAlgn="b">
                        <a:buNone/>
                      </a:pPr>
                      <a:r>
                        <a:rPr lang="en-US" sz="1200" b="0" i="0" u="none" strike="noStrike">
                          <a:solidFill>
                            <a:srgbClr val="000000"/>
                          </a:solidFill>
                          <a:effectLst/>
                          <a:latin typeface="Calibri" panose="020F0502020204030204" pitchFamily="34" charset="0"/>
                        </a:rPr>
                        <a:t>C.1</a:t>
                      </a:r>
                    </a:p>
                  </a:txBody>
                  <a:tcPr marL="5029" marR="5029" marT="502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200" b="0" i="0" u="none" strike="noStrike">
                          <a:solidFill>
                            <a:srgbClr val="000000"/>
                          </a:solidFill>
                          <a:effectLst/>
                          <a:latin typeface="Calibri" panose="020F0502020204030204" pitchFamily="34" charset="0"/>
                        </a:rPr>
                        <a:t>Create the Brand</a:t>
                      </a:r>
                    </a:p>
                  </a:txBody>
                  <a:tcPr marL="5029" marR="5029" marT="502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200" b="0" i="0" u="none" strike="noStrike">
                          <a:solidFill>
                            <a:srgbClr val="000000"/>
                          </a:solidFill>
                          <a:effectLst/>
                          <a:latin typeface="Calibri" panose="020F0502020204030204" pitchFamily="34" charset="0"/>
                        </a:rPr>
                        <a:t>$250,000</a:t>
                      </a:r>
                    </a:p>
                  </a:txBody>
                  <a:tcPr marL="5029" marR="5029" marT="502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92011606"/>
                  </a:ext>
                </a:extLst>
              </a:tr>
              <a:tr h="134571">
                <a:tc>
                  <a:txBody>
                    <a:bodyPr/>
                    <a:lstStyle/>
                    <a:p>
                      <a:pPr algn="l" fontAlgn="b">
                        <a:buNone/>
                      </a:pPr>
                      <a:r>
                        <a:rPr lang="en-US" sz="1200" b="0" i="0" u="none" strike="noStrike">
                          <a:solidFill>
                            <a:srgbClr val="000000"/>
                          </a:solidFill>
                          <a:effectLst/>
                          <a:latin typeface="Calibri" panose="020F0502020204030204" pitchFamily="34" charset="0"/>
                        </a:rPr>
                        <a:t>C.2</a:t>
                      </a:r>
                    </a:p>
                  </a:txBody>
                  <a:tcPr marL="5029" marR="5029" marT="502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200" b="0" i="0" u="none" strike="noStrike">
                          <a:solidFill>
                            <a:srgbClr val="000000"/>
                          </a:solidFill>
                          <a:effectLst/>
                          <a:latin typeface="Calibri" panose="020F0502020204030204" pitchFamily="34" charset="0"/>
                        </a:rPr>
                        <a:t>Annual Investment Summit</a:t>
                      </a:r>
                    </a:p>
                  </a:txBody>
                  <a:tcPr marL="5029" marR="5029" marT="502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200" b="0" i="0" u="none" strike="noStrike">
                          <a:solidFill>
                            <a:srgbClr val="000000"/>
                          </a:solidFill>
                          <a:effectLst/>
                          <a:latin typeface="Calibri" panose="020F0502020204030204" pitchFamily="34" charset="0"/>
                        </a:rPr>
                        <a:t>$30,000</a:t>
                      </a:r>
                    </a:p>
                  </a:txBody>
                  <a:tcPr marL="5029" marR="5029" marT="502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37894355"/>
                  </a:ext>
                </a:extLst>
              </a:tr>
              <a:tr h="158318">
                <a:tc gridSpan="2">
                  <a:txBody>
                    <a:bodyPr/>
                    <a:lstStyle/>
                    <a:p>
                      <a:pPr algn="l" fontAlgn="b">
                        <a:buNone/>
                      </a:pPr>
                      <a:r>
                        <a:rPr lang="en-US" sz="1200" b="1" i="0" u="none" strike="noStrike">
                          <a:solidFill>
                            <a:srgbClr val="FFFFFF"/>
                          </a:solidFill>
                          <a:effectLst/>
                          <a:latin typeface="Calibri" panose="020F0502020204030204" pitchFamily="34" charset="0"/>
                        </a:rPr>
                        <a:t>Leverage Efforts and Build Capacity</a:t>
                      </a:r>
                    </a:p>
                  </a:txBody>
                  <a:tcPr marL="5029" marR="5029" marT="502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B3E1"/>
                    </a:solidFill>
                  </a:tcPr>
                </a:tc>
                <a:tc hMerge="1">
                  <a:txBody>
                    <a:bodyPr/>
                    <a:lstStyle/>
                    <a:p>
                      <a:endParaRPr lang="en-US"/>
                    </a:p>
                  </a:txBody>
                  <a:tcPr/>
                </a:tc>
                <a:tc>
                  <a:txBody>
                    <a:bodyPr/>
                    <a:lstStyle/>
                    <a:p>
                      <a:pPr algn="l" fontAlgn="b">
                        <a:buNone/>
                      </a:pPr>
                      <a:r>
                        <a:rPr lang="en-US" sz="1200" b="1" i="0" u="none" strike="noStrike">
                          <a:solidFill>
                            <a:srgbClr val="FFFFFF"/>
                          </a:solidFill>
                          <a:effectLst/>
                          <a:latin typeface="Calibri" panose="020F0502020204030204" pitchFamily="34" charset="0"/>
                        </a:rPr>
                        <a:t> </a:t>
                      </a:r>
                    </a:p>
                  </a:txBody>
                  <a:tcPr marL="5029" marR="5029" marT="502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B3E1"/>
                    </a:solidFill>
                  </a:tcPr>
                </a:tc>
                <a:extLst>
                  <a:ext uri="{0D108BD9-81ED-4DB2-BD59-A6C34878D82A}">
                    <a16:rowId xmlns:a16="http://schemas.microsoft.com/office/drawing/2014/main" val="2733465320"/>
                  </a:ext>
                </a:extLst>
              </a:tr>
              <a:tr h="134571">
                <a:tc>
                  <a:txBody>
                    <a:bodyPr/>
                    <a:lstStyle/>
                    <a:p>
                      <a:pPr algn="l" fontAlgn="b">
                        <a:buNone/>
                      </a:pPr>
                      <a:r>
                        <a:rPr lang="en-US" sz="1200" b="0" i="0" u="none" strike="noStrike">
                          <a:solidFill>
                            <a:srgbClr val="000000"/>
                          </a:solidFill>
                          <a:effectLst/>
                          <a:latin typeface="Calibri" panose="020F0502020204030204" pitchFamily="34" charset="0"/>
                        </a:rPr>
                        <a:t>D.1</a:t>
                      </a:r>
                    </a:p>
                  </a:txBody>
                  <a:tcPr marL="5029" marR="5029" marT="502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200" b="0" i="0" u="none" strike="noStrike">
                          <a:solidFill>
                            <a:srgbClr val="000000"/>
                          </a:solidFill>
                          <a:effectLst/>
                          <a:latin typeface="Calibri" panose="020F0502020204030204" pitchFamily="34" charset="0"/>
                        </a:rPr>
                        <a:t>Establish a Business Improvement District</a:t>
                      </a:r>
                    </a:p>
                  </a:txBody>
                  <a:tcPr marL="5029" marR="5029" marT="502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US" sz="1200" b="0" i="0" u="none" strike="noStrike" dirty="0">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9632396"/>
                  </a:ext>
                </a:extLst>
              </a:tr>
              <a:tr h="134571">
                <a:tc>
                  <a:txBody>
                    <a:bodyPr/>
                    <a:lstStyle/>
                    <a:p>
                      <a:pPr algn="l" fontAlgn="b">
                        <a:buNone/>
                      </a:pPr>
                      <a:r>
                        <a:rPr lang="en-US" sz="1200" b="0" i="0" u="none" strike="noStrike">
                          <a:solidFill>
                            <a:srgbClr val="000000"/>
                          </a:solidFill>
                          <a:effectLst/>
                          <a:latin typeface="Calibri" panose="020F0502020204030204" pitchFamily="34" charset="0"/>
                        </a:rPr>
                        <a:t>D.3</a:t>
                      </a:r>
                    </a:p>
                  </a:txBody>
                  <a:tcPr marL="5029" marR="5029" marT="502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200" b="0" i="0" u="none" strike="noStrike">
                          <a:solidFill>
                            <a:srgbClr val="000000"/>
                          </a:solidFill>
                          <a:effectLst/>
                          <a:latin typeface="Calibri" panose="020F0502020204030204" pitchFamily="34" charset="0"/>
                        </a:rPr>
                        <a:t>Foster Collaboration</a:t>
                      </a:r>
                    </a:p>
                  </a:txBody>
                  <a:tcPr marL="5029" marR="5029" marT="502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US" sz="1200" b="0" i="0" u="none" strike="noStrike" dirty="0">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14023478"/>
                  </a:ext>
                </a:extLst>
              </a:tr>
              <a:tr h="134571">
                <a:tc>
                  <a:txBody>
                    <a:bodyPr/>
                    <a:lstStyle/>
                    <a:p>
                      <a:pPr algn="l" fontAlgn="b">
                        <a:buNone/>
                      </a:pPr>
                      <a:r>
                        <a:rPr lang="en-US" sz="1200" b="0" i="0" u="none" strike="noStrike">
                          <a:solidFill>
                            <a:srgbClr val="000000"/>
                          </a:solidFill>
                          <a:effectLst/>
                          <a:latin typeface="Calibri" panose="020F0502020204030204" pitchFamily="34" charset="0"/>
                        </a:rPr>
                        <a:t>D.2</a:t>
                      </a:r>
                    </a:p>
                  </a:txBody>
                  <a:tcPr marL="5029" marR="5029" marT="502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200" b="0" i="0" u="none" strike="noStrike">
                          <a:solidFill>
                            <a:srgbClr val="000000"/>
                          </a:solidFill>
                          <a:effectLst/>
                          <a:latin typeface="Calibri" panose="020F0502020204030204" pitchFamily="34" charset="0"/>
                        </a:rPr>
                        <a:t>Build Structure</a:t>
                      </a:r>
                    </a:p>
                  </a:txBody>
                  <a:tcPr marL="5029" marR="5029" marT="502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US" sz="1200" b="0" i="0" u="none" strike="noStrike">
                          <a:solidFill>
                            <a:srgbClr val="000000"/>
                          </a:solidFill>
                          <a:effectLst/>
                          <a:latin typeface="Calibri" panose="020F0502020204030204" pitchFamily="34" charset="0"/>
                        </a:rPr>
                        <a:t>$400,000</a:t>
                      </a:r>
                    </a:p>
                  </a:txBody>
                  <a:tcPr marL="5029" marR="5029" marT="502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2534876"/>
                  </a:ext>
                </a:extLst>
              </a:tr>
              <a:tr h="134571">
                <a:tc>
                  <a:txBody>
                    <a:bodyPr/>
                    <a:lstStyle/>
                    <a:p>
                      <a:pPr algn="l" fontAlgn="b">
                        <a:buNone/>
                      </a:pPr>
                      <a:r>
                        <a:rPr lang="en-US" sz="1200" b="1" i="0" u="none" strike="noStrike">
                          <a:solidFill>
                            <a:srgbClr val="FFFFFF"/>
                          </a:solidFill>
                          <a:effectLst/>
                          <a:latin typeface="Calibri" panose="020F0502020204030204" pitchFamily="34" charset="0"/>
                        </a:rPr>
                        <a:t> </a:t>
                      </a:r>
                    </a:p>
                  </a:txBody>
                  <a:tcPr marL="5029" marR="5029" marT="502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B3E1"/>
                    </a:solidFill>
                  </a:tcPr>
                </a:tc>
                <a:tc>
                  <a:txBody>
                    <a:bodyPr/>
                    <a:lstStyle/>
                    <a:p>
                      <a:pPr algn="l" fontAlgn="b">
                        <a:buNone/>
                      </a:pPr>
                      <a:r>
                        <a:rPr lang="en-US" sz="1200" b="1" i="0" u="none" strike="noStrike">
                          <a:solidFill>
                            <a:srgbClr val="FFFFFF"/>
                          </a:solidFill>
                          <a:effectLst/>
                          <a:latin typeface="Calibri" panose="020F0502020204030204" pitchFamily="34" charset="0"/>
                        </a:rPr>
                        <a:t>TOTAL</a:t>
                      </a:r>
                    </a:p>
                  </a:txBody>
                  <a:tcPr marL="5029" marR="5029" marT="5029"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B3E1"/>
                    </a:solidFill>
                  </a:tcPr>
                </a:tc>
                <a:tc>
                  <a:txBody>
                    <a:bodyPr/>
                    <a:lstStyle/>
                    <a:p>
                      <a:pPr algn="ctr" fontAlgn="b">
                        <a:buNone/>
                      </a:pPr>
                      <a:r>
                        <a:rPr lang="en-US" sz="1200" b="1" i="0" u="none" strike="noStrike" dirty="0">
                          <a:solidFill>
                            <a:srgbClr val="FFFFFF"/>
                          </a:solidFill>
                          <a:effectLst/>
                          <a:latin typeface="Calibri" panose="020F0502020204030204" pitchFamily="34" charset="0"/>
                        </a:rPr>
                        <a:t>$8,910,000</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B3E1"/>
                    </a:solidFill>
                  </a:tcPr>
                </a:tc>
                <a:extLst>
                  <a:ext uri="{0D108BD9-81ED-4DB2-BD59-A6C34878D82A}">
                    <a16:rowId xmlns:a16="http://schemas.microsoft.com/office/drawing/2014/main" val="1303778625"/>
                  </a:ext>
                </a:extLst>
              </a:tr>
            </a:tbl>
          </a:graphicData>
        </a:graphic>
      </p:graphicFrame>
    </p:spTree>
    <p:extLst>
      <p:ext uri="{BB962C8B-B14F-4D97-AF65-F5344CB8AC3E}">
        <p14:creationId xmlns:p14="http://schemas.microsoft.com/office/powerpoint/2010/main" val="292520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9DD2BDF-B89B-86BA-2EAD-B7D0D2871B77}"/>
              </a:ext>
            </a:extLst>
          </p:cNvPr>
          <p:cNvGraphicFramePr>
            <a:graphicFrameLocks noGrp="1"/>
          </p:cNvGraphicFramePr>
          <p:nvPr>
            <p:extLst>
              <p:ext uri="{D42A27DB-BD31-4B8C-83A1-F6EECF244321}">
                <p14:modId xmlns:p14="http://schemas.microsoft.com/office/powerpoint/2010/main" val="2457864946"/>
              </p:ext>
            </p:extLst>
          </p:nvPr>
        </p:nvGraphicFramePr>
        <p:xfrm>
          <a:off x="114300" y="238125"/>
          <a:ext cx="11791950" cy="5998314"/>
        </p:xfrm>
        <a:graphic>
          <a:graphicData uri="http://schemas.openxmlformats.org/drawingml/2006/table">
            <a:tbl>
              <a:tblPr/>
              <a:tblGrid>
                <a:gridCol w="545818">
                  <a:extLst>
                    <a:ext uri="{9D8B030D-6E8A-4147-A177-3AD203B41FA5}">
                      <a16:colId xmlns:a16="http://schemas.microsoft.com/office/drawing/2014/main" val="2087211130"/>
                    </a:ext>
                  </a:extLst>
                </a:gridCol>
                <a:gridCol w="2513036">
                  <a:extLst>
                    <a:ext uri="{9D8B030D-6E8A-4147-A177-3AD203B41FA5}">
                      <a16:colId xmlns:a16="http://schemas.microsoft.com/office/drawing/2014/main" val="2518799717"/>
                    </a:ext>
                  </a:extLst>
                </a:gridCol>
                <a:gridCol w="363879">
                  <a:extLst>
                    <a:ext uri="{9D8B030D-6E8A-4147-A177-3AD203B41FA5}">
                      <a16:colId xmlns:a16="http://schemas.microsoft.com/office/drawing/2014/main" val="3319075308"/>
                    </a:ext>
                  </a:extLst>
                </a:gridCol>
                <a:gridCol w="363879">
                  <a:extLst>
                    <a:ext uri="{9D8B030D-6E8A-4147-A177-3AD203B41FA5}">
                      <a16:colId xmlns:a16="http://schemas.microsoft.com/office/drawing/2014/main" val="384587822"/>
                    </a:ext>
                  </a:extLst>
                </a:gridCol>
                <a:gridCol w="363879">
                  <a:extLst>
                    <a:ext uri="{9D8B030D-6E8A-4147-A177-3AD203B41FA5}">
                      <a16:colId xmlns:a16="http://schemas.microsoft.com/office/drawing/2014/main" val="1319351986"/>
                    </a:ext>
                  </a:extLst>
                </a:gridCol>
                <a:gridCol w="363879">
                  <a:extLst>
                    <a:ext uri="{9D8B030D-6E8A-4147-A177-3AD203B41FA5}">
                      <a16:colId xmlns:a16="http://schemas.microsoft.com/office/drawing/2014/main" val="1686142779"/>
                    </a:ext>
                  </a:extLst>
                </a:gridCol>
                <a:gridCol w="363879">
                  <a:extLst>
                    <a:ext uri="{9D8B030D-6E8A-4147-A177-3AD203B41FA5}">
                      <a16:colId xmlns:a16="http://schemas.microsoft.com/office/drawing/2014/main" val="4111465802"/>
                    </a:ext>
                  </a:extLst>
                </a:gridCol>
                <a:gridCol w="363879">
                  <a:extLst>
                    <a:ext uri="{9D8B030D-6E8A-4147-A177-3AD203B41FA5}">
                      <a16:colId xmlns:a16="http://schemas.microsoft.com/office/drawing/2014/main" val="194905662"/>
                    </a:ext>
                  </a:extLst>
                </a:gridCol>
                <a:gridCol w="363879">
                  <a:extLst>
                    <a:ext uri="{9D8B030D-6E8A-4147-A177-3AD203B41FA5}">
                      <a16:colId xmlns:a16="http://schemas.microsoft.com/office/drawing/2014/main" val="1396455534"/>
                    </a:ext>
                  </a:extLst>
                </a:gridCol>
                <a:gridCol w="363879">
                  <a:extLst>
                    <a:ext uri="{9D8B030D-6E8A-4147-A177-3AD203B41FA5}">
                      <a16:colId xmlns:a16="http://schemas.microsoft.com/office/drawing/2014/main" val="1821498500"/>
                    </a:ext>
                  </a:extLst>
                </a:gridCol>
                <a:gridCol w="363879">
                  <a:extLst>
                    <a:ext uri="{9D8B030D-6E8A-4147-A177-3AD203B41FA5}">
                      <a16:colId xmlns:a16="http://schemas.microsoft.com/office/drawing/2014/main" val="2702378957"/>
                    </a:ext>
                  </a:extLst>
                </a:gridCol>
                <a:gridCol w="363879">
                  <a:extLst>
                    <a:ext uri="{9D8B030D-6E8A-4147-A177-3AD203B41FA5}">
                      <a16:colId xmlns:a16="http://schemas.microsoft.com/office/drawing/2014/main" val="3455919193"/>
                    </a:ext>
                  </a:extLst>
                </a:gridCol>
                <a:gridCol w="363879">
                  <a:extLst>
                    <a:ext uri="{9D8B030D-6E8A-4147-A177-3AD203B41FA5}">
                      <a16:colId xmlns:a16="http://schemas.microsoft.com/office/drawing/2014/main" val="1581065620"/>
                    </a:ext>
                  </a:extLst>
                </a:gridCol>
                <a:gridCol w="363879">
                  <a:extLst>
                    <a:ext uri="{9D8B030D-6E8A-4147-A177-3AD203B41FA5}">
                      <a16:colId xmlns:a16="http://schemas.microsoft.com/office/drawing/2014/main" val="1395239931"/>
                    </a:ext>
                  </a:extLst>
                </a:gridCol>
                <a:gridCol w="363879">
                  <a:extLst>
                    <a:ext uri="{9D8B030D-6E8A-4147-A177-3AD203B41FA5}">
                      <a16:colId xmlns:a16="http://schemas.microsoft.com/office/drawing/2014/main" val="3829244388"/>
                    </a:ext>
                  </a:extLst>
                </a:gridCol>
                <a:gridCol w="363879">
                  <a:extLst>
                    <a:ext uri="{9D8B030D-6E8A-4147-A177-3AD203B41FA5}">
                      <a16:colId xmlns:a16="http://schemas.microsoft.com/office/drawing/2014/main" val="1065238371"/>
                    </a:ext>
                  </a:extLst>
                </a:gridCol>
                <a:gridCol w="363879">
                  <a:extLst>
                    <a:ext uri="{9D8B030D-6E8A-4147-A177-3AD203B41FA5}">
                      <a16:colId xmlns:a16="http://schemas.microsoft.com/office/drawing/2014/main" val="3066629407"/>
                    </a:ext>
                  </a:extLst>
                </a:gridCol>
                <a:gridCol w="363879">
                  <a:extLst>
                    <a:ext uri="{9D8B030D-6E8A-4147-A177-3AD203B41FA5}">
                      <a16:colId xmlns:a16="http://schemas.microsoft.com/office/drawing/2014/main" val="1464150659"/>
                    </a:ext>
                  </a:extLst>
                </a:gridCol>
                <a:gridCol w="363879">
                  <a:extLst>
                    <a:ext uri="{9D8B030D-6E8A-4147-A177-3AD203B41FA5}">
                      <a16:colId xmlns:a16="http://schemas.microsoft.com/office/drawing/2014/main" val="3548155223"/>
                    </a:ext>
                  </a:extLst>
                </a:gridCol>
                <a:gridCol w="363879">
                  <a:extLst>
                    <a:ext uri="{9D8B030D-6E8A-4147-A177-3AD203B41FA5}">
                      <a16:colId xmlns:a16="http://schemas.microsoft.com/office/drawing/2014/main" val="4036059263"/>
                    </a:ext>
                  </a:extLst>
                </a:gridCol>
                <a:gridCol w="363879">
                  <a:extLst>
                    <a:ext uri="{9D8B030D-6E8A-4147-A177-3AD203B41FA5}">
                      <a16:colId xmlns:a16="http://schemas.microsoft.com/office/drawing/2014/main" val="4158815912"/>
                    </a:ext>
                  </a:extLst>
                </a:gridCol>
                <a:gridCol w="363879">
                  <a:extLst>
                    <a:ext uri="{9D8B030D-6E8A-4147-A177-3AD203B41FA5}">
                      <a16:colId xmlns:a16="http://schemas.microsoft.com/office/drawing/2014/main" val="2519367281"/>
                    </a:ext>
                  </a:extLst>
                </a:gridCol>
                <a:gridCol w="363879">
                  <a:extLst>
                    <a:ext uri="{9D8B030D-6E8A-4147-A177-3AD203B41FA5}">
                      <a16:colId xmlns:a16="http://schemas.microsoft.com/office/drawing/2014/main" val="1931483162"/>
                    </a:ext>
                  </a:extLst>
                </a:gridCol>
                <a:gridCol w="363879">
                  <a:extLst>
                    <a:ext uri="{9D8B030D-6E8A-4147-A177-3AD203B41FA5}">
                      <a16:colId xmlns:a16="http://schemas.microsoft.com/office/drawing/2014/main" val="2026569648"/>
                    </a:ext>
                  </a:extLst>
                </a:gridCol>
                <a:gridCol w="363879">
                  <a:extLst>
                    <a:ext uri="{9D8B030D-6E8A-4147-A177-3AD203B41FA5}">
                      <a16:colId xmlns:a16="http://schemas.microsoft.com/office/drawing/2014/main" val="3930821239"/>
                    </a:ext>
                  </a:extLst>
                </a:gridCol>
                <a:gridCol w="363879">
                  <a:extLst>
                    <a:ext uri="{9D8B030D-6E8A-4147-A177-3AD203B41FA5}">
                      <a16:colId xmlns:a16="http://schemas.microsoft.com/office/drawing/2014/main" val="154028374"/>
                    </a:ext>
                  </a:extLst>
                </a:gridCol>
              </a:tblGrid>
              <a:tr h="139145">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gridSpan="12">
                  <a:txBody>
                    <a:bodyPr/>
                    <a:lstStyle/>
                    <a:p>
                      <a:pPr algn="ctr" fontAlgn="b">
                        <a:buNone/>
                      </a:pPr>
                      <a:r>
                        <a:rPr lang="en-US" sz="1200" b="0" i="0" u="none" strike="noStrike" dirty="0">
                          <a:solidFill>
                            <a:srgbClr val="000000"/>
                          </a:solidFill>
                          <a:effectLst/>
                          <a:latin typeface="Calibri" panose="020F0502020204030204" pitchFamily="34" charset="0"/>
                        </a:rPr>
                        <a:t>2026</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2">
                  <a:txBody>
                    <a:bodyPr/>
                    <a:lstStyle/>
                    <a:p>
                      <a:pPr algn="ctr" fontAlgn="b">
                        <a:buNone/>
                      </a:pPr>
                      <a:r>
                        <a:rPr lang="en-US" sz="1200" b="0" i="0" u="none" strike="noStrike" dirty="0">
                          <a:solidFill>
                            <a:srgbClr val="000000"/>
                          </a:solidFill>
                          <a:effectLst/>
                          <a:latin typeface="Calibri" panose="020F0502020204030204" pitchFamily="34" charset="0"/>
                        </a:rPr>
                        <a:t>2027</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27597206"/>
                  </a:ext>
                </a:extLst>
              </a:tr>
              <a:tr h="139145">
                <a:tc gridSpan="2">
                  <a:txBody>
                    <a:bodyPr/>
                    <a:lstStyle/>
                    <a:p>
                      <a:pPr algn="l" fontAlgn="b">
                        <a:buNone/>
                      </a:pPr>
                      <a:r>
                        <a:rPr lang="en-US" sz="900" b="0" i="0" u="none" strike="noStrike" dirty="0">
                          <a:solidFill>
                            <a:srgbClr val="000000"/>
                          </a:solidFill>
                          <a:effectLst/>
                          <a:latin typeface="Calibri" panose="020F0502020204030204" pitchFamily="34" charset="0"/>
                        </a:rPr>
                        <a:t>CORE AREA INVESTMENT STRATEGY FOCUS AREAS</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buNone/>
                      </a:pPr>
                      <a:r>
                        <a:rPr lang="en-US" sz="1200" b="0" i="0" u="none" strike="noStrike">
                          <a:solidFill>
                            <a:srgbClr val="000000"/>
                          </a:solidFill>
                          <a:effectLst/>
                          <a:latin typeface="Calibri" panose="020F0502020204030204" pitchFamily="34" charset="0"/>
                        </a:rPr>
                        <a:t>JAN</a:t>
                      </a:r>
                    </a:p>
                  </a:txBody>
                  <a:tcPr marL="3117" marR="3117" marT="31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buNone/>
                      </a:pPr>
                      <a:r>
                        <a:rPr lang="en-US" sz="1200" b="0" i="0" u="none" strike="noStrike">
                          <a:solidFill>
                            <a:srgbClr val="000000"/>
                          </a:solidFill>
                          <a:effectLst/>
                          <a:latin typeface="Calibri" panose="020F0502020204030204" pitchFamily="34" charset="0"/>
                        </a:rPr>
                        <a:t>FEB</a:t>
                      </a:r>
                    </a:p>
                  </a:txBody>
                  <a:tcPr marL="3117" marR="3117" marT="31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buNone/>
                      </a:pPr>
                      <a:r>
                        <a:rPr lang="en-US" sz="1200" b="0" i="0" u="none" strike="noStrike">
                          <a:solidFill>
                            <a:srgbClr val="000000"/>
                          </a:solidFill>
                          <a:effectLst/>
                          <a:latin typeface="Calibri" panose="020F0502020204030204" pitchFamily="34" charset="0"/>
                        </a:rPr>
                        <a:t>MAR</a:t>
                      </a:r>
                    </a:p>
                  </a:txBody>
                  <a:tcPr marL="3117" marR="3117" marT="31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buNone/>
                      </a:pPr>
                      <a:r>
                        <a:rPr lang="en-US" sz="1200" b="0" i="0" u="none" strike="noStrike">
                          <a:solidFill>
                            <a:srgbClr val="000000"/>
                          </a:solidFill>
                          <a:effectLst/>
                          <a:latin typeface="Calibri" panose="020F0502020204030204" pitchFamily="34" charset="0"/>
                        </a:rPr>
                        <a:t>APR</a:t>
                      </a:r>
                    </a:p>
                  </a:txBody>
                  <a:tcPr marL="3117" marR="3117" marT="31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buNone/>
                      </a:pPr>
                      <a:r>
                        <a:rPr lang="en-US" sz="1200" b="0" i="0" u="none" strike="noStrike">
                          <a:solidFill>
                            <a:srgbClr val="000000"/>
                          </a:solidFill>
                          <a:effectLst/>
                          <a:latin typeface="Calibri" panose="020F0502020204030204" pitchFamily="34" charset="0"/>
                        </a:rPr>
                        <a:t>MAY</a:t>
                      </a:r>
                    </a:p>
                  </a:txBody>
                  <a:tcPr marL="3117" marR="3117" marT="31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buNone/>
                      </a:pPr>
                      <a:r>
                        <a:rPr lang="en-US" sz="1200" b="0" i="0" u="none" strike="noStrike">
                          <a:solidFill>
                            <a:srgbClr val="000000"/>
                          </a:solidFill>
                          <a:effectLst/>
                          <a:latin typeface="Calibri" panose="020F0502020204030204" pitchFamily="34" charset="0"/>
                        </a:rPr>
                        <a:t>JUN</a:t>
                      </a:r>
                    </a:p>
                  </a:txBody>
                  <a:tcPr marL="3117" marR="3117" marT="31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buNone/>
                      </a:pPr>
                      <a:r>
                        <a:rPr lang="en-US" sz="1200" b="0" i="0" u="none" strike="noStrike">
                          <a:solidFill>
                            <a:srgbClr val="000000"/>
                          </a:solidFill>
                          <a:effectLst/>
                          <a:latin typeface="Calibri" panose="020F0502020204030204" pitchFamily="34" charset="0"/>
                        </a:rPr>
                        <a:t>JUL</a:t>
                      </a:r>
                    </a:p>
                  </a:txBody>
                  <a:tcPr marL="3117" marR="3117" marT="31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buNone/>
                      </a:pPr>
                      <a:r>
                        <a:rPr lang="en-US" sz="1200" b="0" i="0" u="none" strike="noStrike">
                          <a:solidFill>
                            <a:srgbClr val="000000"/>
                          </a:solidFill>
                          <a:effectLst/>
                          <a:latin typeface="Calibri" panose="020F0502020204030204" pitchFamily="34" charset="0"/>
                        </a:rPr>
                        <a:t>AUG</a:t>
                      </a:r>
                    </a:p>
                  </a:txBody>
                  <a:tcPr marL="3117" marR="3117" marT="31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buNone/>
                      </a:pPr>
                      <a:r>
                        <a:rPr lang="en-US" sz="1200" b="0" i="0" u="none" strike="noStrike">
                          <a:solidFill>
                            <a:srgbClr val="000000"/>
                          </a:solidFill>
                          <a:effectLst/>
                          <a:latin typeface="Calibri" panose="020F0502020204030204" pitchFamily="34" charset="0"/>
                        </a:rPr>
                        <a:t>SEP</a:t>
                      </a:r>
                    </a:p>
                  </a:txBody>
                  <a:tcPr marL="3117" marR="3117" marT="31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buNone/>
                      </a:pPr>
                      <a:r>
                        <a:rPr lang="en-US" sz="1200" b="0" i="0" u="none" strike="noStrike">
                          <a:solidFill>
                            <a:srgbClr val="000000"/>
                          </a:solidFill>
                          <a:effectLst/>
                          <a:latin typeface="Calibri" panose="020F0502020204030204" pitchFamily="34" charset="0"/>
                        </a:rPr>
                        <a:t>OCT</a:t>
                      </a:r>
                    </a:p>
                  </a:txBody>
                  <a:tcPr marL="3117" marR="3117" marT="31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buNone/>
                      </a:pPr>
                      <a:r>
                        <a:rPr lang="en-US" sz="1200" b="0" i="0" u="none" strike="noStrike">
                          <a:solidFill>
                            <a:srgbClr val="000000"/>
                          </a:solidFill>
                          <a:effectLst/>
                          <a:latin typeface="Calibri" panose="020F0502020204030204" pitchFamily="34" charset="0"/>
                        </a:rPr>
                        <a:t>NOV</a:t>
                      </a:r>
                    </a:p>
                  </a:txBody>
                  <a:tcPr marL="3117" marR="3117" marT="31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buNone/>
                      </a:pPr>
                      <a:r>
                        <a:rPr lang="en-US" sz="1200" b="0" i="0" u="none" strike="noStrike">
                          <a:solidFill>
                            <a:srgbClr val="000000"/>
                          </a:solidFill>
                          <a:effectLst/>
                          <a:latin typeface="Calibri" panose="020F0502020204030204" pitchFamily="34" charset="0"/>
                        </a:rPr>
                        <a:t>DEC</a:t>
                      </a:r>
                    </a:p>
                  </a:txBody>
                  <a:tcPr marL="3117" marR="3117" marT="31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buNone/>
                      </a:pPr>
                      <a:r>
                        <a:rPr lang="en-US" sz="1200" b="0" i="0" u="none" strike="noStrike">
                          <a:solidFill>
                            <a:srgbClr val="000000"/>
                          </a:solidFill>
                          <a:effectLst/>
                          <a:latin typeface="Calibri" panose="020F0502020204030204" pitchFamily="34" charset="0"/>
                        </a:rPr>
                        <a:t>JAN</a:t>
                      </a:r>
                    </a:p>
                  </a:txBody>
                  <a:tcPr marL="3117" marR="3117" marT="31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buNone/>
                      </a:pPr>
                      <a:r>
                        <a:rPr lang="en-US" sz="1200" b="0" i="0" u="none" strike="noStrike">
                          <a:solidFill>
                            <a:srgbClr val="000000"/>
                          </a:solidFill>
                          <a:effectLst/>
                          <a:latin typeface="Calibri" panose="020F0502020204030204" pitchFamily="34" charset="0"/>
                        </a:rPr>
                        <a:t>FEB</a:t>
                      </a:r>
                    </a:p>
                  </a:txBody>
                  <a:tcPr marL="3117" marR="3117" marT="31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buNone/>
                      </a:pPr>
                      <a:r>
                        <a:rPr lang="en-US" sz="1200" b="0" i="0" u="none" strike="noStrike">
                          <a:solidFill>
                            <a:srgbClr val="000000"/>
                          </a:solidFill>
                          <a:effectLst/>
                          <a:latin typeface="Calibri" panose="020F0502020204030204" pitchFamily="34" charset="0"/>
                        </a:rPr>
                        <a:t>MAR</a:t>
                      </a:r>
                    </a:p>
                  </a:txBody>
                  <a:tcPr marL="3117" marR="3117" marT="31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buNone/>
                      </a:pPr>
                      <a:r>
                        <a:rPr lang="en-US" sz="1200" b="0" i="0" u="none" strike="noStrike">
                          <a:solidFill>
                            <a:srgbClr val="000000"/>
                          </a:solidFill>
                          <a:effectLst/>
                          <a:latin typeface="Calibri" panose="020F0502020204030204" pitchFamily="34" charset="0"/>
                        </a:rPr>
                        <a:t>APR</a:t>
                      </a:r>
                    </a:p>
                  </a:txBody>
                  <a:tcPr marL="3117" marR="3117" marT="31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buNone/>
                      </a:pPr>
                      <a:r>
                        <a:rPr lang="en-US" sz="1200" b="0" i="0" u="none" strike="noStrike">
                          <a:solidFill>
                            <a:srgbClr val="000000"/>
                          </a:solidFill>
                          <a:effectLst/>
                          <a:latin typeface="Calibri" panose="020F0502020204030204" pitchFamily="34" charset="0"/>
                        </a:rPr>
                        <a:t>MAY</a:t>
                      </a:r>
                    </a:p>
                  </a:txBody>
                  <a:tcPr marL="3117" marR="3117" marT="31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buNone/>
                      </a:pPr>
                      <a:r>
                        <a:rPr lang="en-US" sz="1200" b="0" i="0" u="none" strike="noStrike">
                          <a:solidFill>
                            <a:srgbClr val="000000"/>
                          </a:solidFill>
                          <a:effectLst/>
                          <a:latin typeface="Calibri" panose="020F0502020204030204" pitchFamily="34" charset="0"/>
                        </a:rPr>
                        <a:t>JUN</a:t>
                      </a:r>
                    </a:p>
                  </a:txBody>
                  <a:tcPr marL="3117" marR="3117" marT="31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buNone/>
                      </a:pPr>
                      <a:r>
                        <a:rPr lang="en-US" sz="1200" b="0" i="0" u="none" strike="noStrike" dirty="0">
                          <a:solidFill>
                            <a:srgbClr val="000000"/>
                          </a:solidFill>
                          <a:effectLst/>
                          <a:latin typeface="Calibri" panose="020F0502020204030204" pitchFamily="34" charset="0"/>
                        </a:rPr>
                        <a:t>JUL</a:t>
                      </a:r>
                    </a:p>
                  </a:txBody>
                  <a:tcPr marL="3117" marR="3117" marT="31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buNone/>
                      </a:pPr>
                      <a:r>
                        <a:rPr lang="en-US" sz="1200" b="0" i="0" u="none" strike="noStrike">
                          <a:solidFill>
                            <a:srgbClr val="000000"/>
                          </a:solidFill>
                          <a:effectLst/>
                          <a:latin typeface="Calibri" panose="020F0502020204030204" pitchFamily="34" charset="0"/>
                        </a:rPr>
                        <a:t>AUG</a:t>
                      </a:r>
                    </a:p>
                  </a:txBody>
                  <a:tcPr marL="3117" marR="3117" marT="31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buNone/>
                      </a:pPr>
                      <a:r>
                        <a:rPr lang="en-US" sz="1200" b="0" i="0" u="none" strike="noStrike">
                          <a:solidFill>
                            <a:srgbClr val="000000"/>
                          </a:solidFill>
                          <a:effectLst/>
                          <a:latin typeface="Calibri" panose="020F0502020204030204" pitchFamily="34" charset="0"/>
                        </a:rPr>
                        <a:t>SEP</a:t>
                      </a:r>
                    </a:p>
                  </a:txBody>
                  <a:tcPr marL="3117" marR="3117" marT="31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buNone/>
                      </a:pPr>
                      <a:r>
                        <a:rPr lang="en-US" sz="1200" b="0" i="0" u="none" strike="noStrike">
                          <a:solidFill>
                            <a:srgbClr val="000000"/>
                          </a:solidFill>
                          <a:effectLst/>
                          <a:latin typeface="Calibri" panose="020F0502020204030204" pitchFamily="34" charset="0"/>
                        </a:rPr>
                        <a:t>OCT</a:t>
                      </a:r>
                    </a:p>
                  </a:txBody>
                  <a:tcPr marL="3117" marR="3117" marT="31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buNone/>
                      </a:pPr>
                      <a:r>
                        <a:rPr lang="en-US" sz="1200" b="0" i="0" u="none" strike="noStrike" dirty="0">
                          <a:solidFill>
                            <a:srgbClr val="000000"/>
                          </a:solidFill>
                          <a:effectLst/>
                          <a:latin typeface="Calibri" panose="020F0502020204030204" pitchFamily="34" charset="0"/>
                        </a:rPr>
                        <a:t>NOV</a:t>
                      </a:r>
                    </a:p>
                  </a:txBody>
                  <a:tcPr marL="3117" marR="3117" marT="31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buNone/>
                      </a:pPr>
                      <a:r>
                        <a:rPr lang="en-US" sz="1200" b="0" i="0" u="none" strike="noStrike" dirty="0">
                          <a:solidFill>
                            <a:srgbClr val="000000"/>
                          </a:solidFill>
                          <a:effectLst/>
                          <a:latin typeface="Calibri" panose="020F0502020204030204" pitchFamily="34" charset="0"/>
                        </a:rPr>
                        <a:t>DEC</a:t>
                      </a:r>
                    </a:p>
                  </a:txBody>
                  <a:tcPr marL="3117" marR="3117" marT="31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9750180"/>
                  </a:ext>
                </a:extLst>
              </a:tr>
              <a:tr h="98266">
                <a:tc gridSpan="2">
                  <a:txBody>
                    <a:bodyPr/>
                    <a:lstStyle/>
                    <a:p>
                      <a:pPr algn="l" fontAlgn="b">
                        <a:buNone/>
                      </a:pPr>
                      <a:r>
                        <a:rPr lang="en-US" sz="900" b="1" i="0" u="none" strike="noStrike" dirty="0">
                          <a:solidFill>
                            <a:srgbClr val="FFFFFF"/>
                          </a:solidFill>
                          <a:effectLst/>
                          <a:latin typeface="Calibri" panose="020F0502020204030204" pitchFamily="34" charset="0"/>
                        </a:rPr>
                        <a:t>Create Place and Foster Vibrancy</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B3E1"/>
                    </a:solidFill>
                  </a:tcPr>
                </a:tc>
                <a:tc hMerge="1">
                  <a:txBody>
                    <a:bodyPr/>
                    <a:lstStyle/>
                    <a:p>
                      <a:endParaRPr dirty="0"/>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000000"/>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000000"/>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000000"/>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000000"/>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dirty="0">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000000"/>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000000"/>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000000"/>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000000"/>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000000"/>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000000"/>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000000"/>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000000"/>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000000"/>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000000"/>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000000"/>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000000"/>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dirty="0">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000000"/>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dirty="0">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000000"/>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dirty="0">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000000"/>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000000"/>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extLst>
                  <a:ext uri="{0D108BD9-81ED-4DB2-BD59-A6C34878D82A}">
                    <a16:rowId xmlns:a16="http://schemas.microsoft.com/office/drawing/2014/main" val="3655289457"/>
                  </a:ext>
                </a:extLst>
              </a:tr>
              <a:tr h="139145">
                <a:tc>
                  <a:txBody>
                    <a:bodyPr/>
                    <a:lstStyle/>
                    <a:p>
                      <a:pPr algn="l" fontAlgn="b">
                        <a:buNone/>
                      </a:pPr>
                      <a:r>
                        <a:rPr lang="en-US" sz="900" b="0" i="0" u="none" strike="noStrike">
                          <a:solidFill>
                            <a:srgbClr val="000000"/>
                          </a:solidFill>
                          <a:effectLst/>
                          <a:latin typeface="Calibri" panose="020F0502020204030204" pitchFamily="34" charset="0"/>
                        </a:rPr>
                        <a:t>A.1</a:t>
                      </a:r>
                    </a:p>
                  </a:txBody>
                  <a:tcPr marL="3117" marR="3117" marT="311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buNone/>
                      </a:pPr>
                      <a:r>
                        <a:rPr lang="en-US" sz="900" b="0" i="0" u="none" strike="noStrike">
                          <a:solidFill>
                            <a:srgbClr val="000000"/>
                          </a:solidFill>
                          <a:effectLst/>
                          <a:latin typeface="Calibri" panose="020F0502020204030204" pitchFamily="34" charset="0"/>
                        </a:rPr>
                        <a:t>Identify and Determine Catalyst Sites</a:t>
                      </a:r>
                    </a:p>
                  </a:txBody>
                  <a:tcPr marL="3117" marR="3117" marT="311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extLst>
                  <a:ext uri="{0D108BD9-81ED-4DB2-BD59-A6C34878D82A}">
                    <a16:rowId xmlns:a16="http://schemas.microsoft.com/office/drawing/2014/main" val="2809435891"/>
                  </a:ext>
                </a:extLst>
              </a:tr>
              <a:tr h="139145">
                <a:tc>
                  <a:txBody>
                    <a:bodyPr/>
                    <a:lstStyle/>
                    <a:p>
                      <a:pPr algn="l" fontAlgn="b">
                        <a:buNone/>
                      </a:pPr>
                      <a:r>
                        <a:rPr lang="en-US" sz="9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buNone/>
                      </a:pPr>
                      <a:r>
                        <a:rPr lang="en-US" sz="900" b="0" i="1" u="none" strike="noStrike">
                          <a:solidFill>
                            <a:srgbClr val="000000"/>
                          </a:solidFill>
                          <a:effectLst/>
                          <a:latin typeface="Calibri" panose="020F0502020204030204" pitchFamily="34" charset="0"/>
                        </a:rPr>
                        <a:t>High Value Property Map</a:t>
                      </a:r>
                    </a:p>
                  </a:txBody>
                  <a:tcPr marL="84172" marR="3117" marT="3117"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extLst>
                  <a:ext uri="{0D108BD9-81ED-4DB2-BD59-A6C34878D82A}">
                    <a16:rowId xmlns:a16="http://schemas.microsoft.com/office/drawing/2014/main" val="1514094070"/>
                  </a:ext>
                </a:extLst>
              </a:tr>
              <a:tr h="139145">
                <a:tc>
                  <a:txBody>
                    <a:bodyPr/>
                    <a:lstStyle/>
                    <a:p>
                      <a:pPr algn="l" fontAlgn="b">
                        <a:buNone/>
                      </a:pPr>
                      <a:r>
                        <a:rPr lang="en-US" sz="9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900" b="0" i="1" u="none" strike="noStrike">
                          <a:solidFill>
                            <a:srgbClr val="000000"/>
                          </a:solidFill>
                          <a:effectLst/>
                          <a:latin typeface="Calibri" panose="020F0502020204030204" pitchFamily="34" charset="0"/>
                        </a:rPr>
                        <a:t>Property Acquisition Strategy</a:t>
                      </a:r>
                    </a:p>
                  </a:txBody>
                  <a:tcPr marL="84172" marR="3117" marT="311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extLst>
                  <a:ext uri="{0D108BD9-81ED-4DB2-BD59-A6C34878D82A}">
                    <a16:rowId xmlns:a16="http://schemas.microsoft.com/office/drawing/2014/main" val="200017263"/>
                  </a:ext>
                </a:extLst>
              </a:tr>
              <a:tr h="139145">
                <a:tc>
                  <a:txBody>
                    <a:bodyPr/>
                    <a:lstStyle/>
                    <a:p>
                      <a:pPr algn="l" fontAlgn="b">
                        <a:buNone/>
                      </a:pPr>
                      <a:r>
                        <a:rPr lang="en-US" sz="900" b="0" i="0" u="none" strike="noStrike">
                          <a:solidFill>
                            <a:srgbClr val="000000"/>
                          </a:solidFill>
                          <a:effectLst/>
                          <a:latin typeface="Calibri" panose="020F0502020204030204" pitchFamily="34" charset="0"/>
                        </a:rPr>
                        <a:t>A.2</a:t>
                      </a:r>
                    </a:p>
                  </a:txBody>
                  <a:tcPr marL="3117" marR="3117" marT="311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buNone/>
                      </a:pPr>
                      <a:r>
                        <a:rPr lang="en-US" sz="900" b="0" i="0" u="none" strike="noStrike">
                          <a:solidFill>
                            <a:srgbClr val="000000"/>
                          </a:solidFill>
                          <a:effectLst/>
                          <a:latin typeface="Calibri" panose="020F0502020204030204" pitchFamily="34" charset="0"/>
                        </a:rPr>
                        <a:t>Activate Existing Areas</a:t>
                      </a:r>
                    </a:p>
                  </a:txBody>
                  <a:tcPr marL="3117" marR="3117" marT="311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extLst>
                  <a:ext uri="{0D108BD9-81ED-4DB2-BD59-A6C34878D82A}">
                    <a16:rowId xmlns:a16="http://schemas.microsoft.com/office/drawing/2014/main" val="1028508406"/>
                  </a:ext>
                </a:extLst>
              </a:tr>
              <a:tr h="139145">
                <a:tc>
                  <a:txBody>
                    <a:bodyPr/>
                    <a:lstStyle/>
                    <a:p>
                      <a:pPr algn="l" fontAlgn="b">
                        <a:buNone/>
                      </a:pPr>
                      <a:r>
                        <a:rPr lang="en-US" sz="9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buNone/>
                      </a:pPr>
                      <a:r>
                        <a:rPr lang="en-US" sz="900" b="0" i="1" u="none" strike="noStrike">
                          <a:solidFill>
                            <a:srgbClr val="000000"/>
                          </a:solidFill>
                          <a:effectLst/>
                          <a:latin typeface="Calibri" panose="020F0502020204030204" pitchFamily="34" charset="0"/>
                        </a:rPr>
                        <a:t>Activation Map</a:t>
                      </a:r>
                    </a:p>
                  </a:txBody>
                  <a:tcPr marL="84172" marR="3117" marT="3117"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extLst>
                  <a:ext uri="{0D108BD9-81ED-4DB2-BD59-A6C34878D82A}">
                    <a16:rowId xmlns:a16="http://schemas.microsoft.com/office/drawing/2014/main" val="3573982041"/>
                  </a:ext>
                </a:extLst>
              </a:tr>
              <a:tr h="139145">
                <a:tc>
                  <a:txBody>
                    <a:bodyPr/>
                    <a:lstStyle/>
                    <a:p>
                      <a:pPr algn="l" fontAlgn="b">
                        <a:buNone/>
                      </a:pPr>
                      <a:r>
                        <a:rPr lang="en-US" sz="9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900" b="0" i="1" u="none" strike="noStrike">
                          <a:solidFill>
                            <a:srgbClr val="000000"/>
                          </a:solidFill>
                          <a:effectLst/>
                          <a:latin typeface="Calibri" panose="020F0502020204030204" pitchFamily="34" charset="0"/>
                        </a:rPr>
                        <a:t>Identify and Fund Captial Improvement Projects </a:t>
                      </a:r>
                    </a:p>
                  </a:txBody>
                  <a:tcPr marL="84172" marR="3117" marT="311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extLst>
                  <a:ext uri="{0D108BD9-81ED-4DB2-BD59-A6C34878D82A}">
                    <a16:rowId xmlns:a16="http://schemas.microsoft.com/office/drawing/2014/main" val="891720479"/>
                  </a:ext>
                </a:extLst>
              </a:tr>
              <a:tr h="139145">
                <a:tc>
                  <a:txBody>
                    <a:bodyPr/>
                    <a:lstStyle/>
                    <a:p>
                      <a:pPr algn="l" fontAlgn="b">
                        <a:buNone/>
                      </a:pPr>
                      <a:r>
                        <a:rPr lang="en-US" sz="900" b="0" i="0" u="none" strike="noStrike">
                          <a:solidFill>
                            <a:srgbClr val="000000"/>
                          </a:solidFill>
                          <a:effectLst/>
                          <a:latin typeface="Calibri" panose="020F0502020204030204" pitchFamily="34" charset="0"/>
                        </a:rPr>
                        <a:t>A.3</a:t>
                      </a:r>
                    </a:p>
                  </a:txBody>
                  <a:tcPr marL="3117" marR="3117" marT="311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buNone/>
                      </a:pPr>
                      <a:r>
                        <a:rPr lang="en-US" sz="900" b="0" i="0" u="none" strike="noStrike" dirty="0">
                          <a:solidFill>
                            <a:srgbClr val="000000"/>
                          </a:solidFill>
                          <a:effectLst/>
                          <a:latin typeface="Calibri" panose="020F0502020204030204" pitchFamily="34" charset="0"/>
                        </a:rPr>
                        <a:t>Create the Urban Design and Core Area Master Plan</a:t>
                      </a:r>
                    </a:p>
                  </a:txBody>
                  <a:tcPr marL="3117" marR="3117" marT="311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extLst>
                  <a:ext uri="{0D108BD9-81ED-4DB2-BD59-A6C34878D82A}">
                    <a16:rowId xmlns:a16="http://schemas.microsoft.com/office/drawing/2014/main" val="1367156377"/>
                  </a:ext>
                </a:extLst>
              </a:tr>
              <a:tr h="139145">
                <a:tc>
                  <a:txBody>
                    <a:bodyPr/>
                    <a:lstStyle/>
                    <a:p>
                      <a:pPr algn="l" fontAlgn="b">
                        <a:buNone/>
                      </a:pPr>
                      <a:r>
                        <a:rPr lang="en-US" sz="9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buNone/>
                      </a:pPr>
                      <a:r>
                        <a:rPr lang="en-US" sz="900" b="0" i="1" u="none" strike="noStrike">
                          <a:solidFill>
                            <a:srgbClr val="000000"/>
                          </a:solidFill>
                          <a:effectLst/>
                          <a:latin typeface="Calibri" panose="020F0502020204030204" pitchFamily="34" charset="0"/>
                        </a:rPr>
                        <a:t>Core Area Block Designs</a:t>
                      </a:r>
                    </a:p>
                  </a:txBody>
                  <a:tcPr marL="84172" marR="3117" marT="3117"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extLst>
                  <a:ext uri="{0D108BD9-81ED-4DB2-BD59-A6C34878D82A}">
                    <a16:rowId xmlns:a16="http://schemas.microsoft.com/office/drawing/2014/main" val="84002082"/>
                  </a:ext>
                </a:extLst>
              </a:tr>
              <a:tr h="139145">
                <a:tc>
                  <a:txBody>
                    <a:bodyPr/>
                    <a:lstStyle/>
                    <a:p>
                      <a:pPr algn="l" fontAlgn="b">
                        <a:buNone/>
                      </a:pPr>
                      <a:r>
                        <a:rPr lang="en-US" sz="9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900" b="0" i="1" u="none" strike="noStrike">
                          <a:solidFill>
                            <a:srgbClr val="000000"/>
                          </a:solidFill>
                          <a:effectLst/>
                          <a:latin typeface="Calibri" panose="020F0502020204030204" pitchFamily="34" charset="0"/>
                        </a:rPr>
                        <a:t>Catalytic Site Development Plans</a:t>
                      </a:r>
                    </a:p>
                  </a:txBody>
                  <a:tcPr marL="84172" marR="3117" marT="311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extLst>
                  <a:ext uri="{0D108BD9-81ED-4DB2-BD59-A6C34878D82A}">
                    <a16:rowId xmlns:a16="http://schemas.microsoft.com/office/drawing/2014/main" val="1247785391"/>
                  </a:ext>
                </a:extLst>
              </a:tr>
              <a:tr h="139145">
                <a:tc>
                  <a:txBody>
                    <a:bodyPr/>
                    <a:lstStyle/>
                    <a:p>
                      <a:pPr algn="l" fontAlgn="b">
                        <a:buNone/>
                      </a:pPr>
                      <a:r>
                        <a:rPr lang="en-US" sz="900" b="0" i="0" u="none" strike="noStrike">
                          <a:solidFill>
                            <a:srgbClr val="000000"/>
                          </a:solidFill>
                          <a:effectLst/>
                          <a:latin typeface="Calibri" panose="020F0502020204030204" pitchFamily="34" charset="0"/>
                        </a:rPr>
                        <a:t>A.4</a:t>
                      </a:r>
                    </a:p>
                  </a:txBody>
                  <a:tcPr marL="3117" marR="3117" marT="311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buNone/>
                      </a:pPr>
                      <a:r>
                        <a:rPr lang="en-US" sz="900" b="0" i="0" u="none" strike="noStrike">
                          <a:solidFill>
                            <a:srgbClr val="000000"/>
                          </a:solidFill>
                          <a:effectLst/>
                          <a:latin typeface="Calibri" panose="020F0502020204030204" pitchFamily="34" charset="0"/>
                        </a:rPr>
                        <a:t>Open Space, Art, and Wayfinding Signage</a:t>
                      </a:r>
                    </a:p>
                  </a:txBody>
                  <a:tcPr marL="3117" marR="3117" marT="311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extLst>
                  <a:ext uri="{0D108BD9-81ED-4DB2-BD59-A6C34878D82A}">
                    <a16:rowId xmlns:a16="http://schemas.microsoft.com/office/drawing/2014/main" val="3281360181"/>
                  </a:ext>
                </a:extLst>
              </a:tr>
              <a:tr h="139145">
                <a:tc>
                  <a:txBody>
                    <a:bodyPr/>
                    <a:lstStyle/>
                    <a:p>
                      <a:pPr algn="l" fontAlgn="b">
                        <a:buNone/>
                      </a:pPr>
                      <a:r>
                        <a:rPr lang="en-US" sz="9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buNone/>
                      </a:pPr>
                      <a:r>
                        <a:rPr lang="en-US" sz="900" b="0" i="1" u="none" strike="noStrike">
                          <a:solidFill>
                            <a:srgbClr val="000000"/>
                          </a:solidFill>
                          <a:effectLst/>
                          <a:latin typeface="Calibri" panose="020F0502020204030204" pitchFamily="34" charset="0"/>
                        </a:rPr>
                        <a:t>Core Area Revitalization Grant Program</a:t>
                      </a:r>
                    </a:p>
                  </a:txBody>
                  <a:tcPr marL="84172" marR="3117" marT="3117"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no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no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extLst>
                  <a:ext uri="{0D108BD9-81ED-4DB2-BD59-A6C34878D82A}">
                    <a16:rowId xmlns:a16="http://schemas.microsoft.com/office/drawing/2014/main" val="1817673742"/>
                  </a:ext>
                </a:extLst>
              </a:tr>
              <a:tr h="139145">
                <a:tc>
                  <a:txBody>
                    <a:bodyPr/>
                    <a:lstStyle/>
                    <a:p>
                      <a:pPr algn="l" fontAlgn="b">
                        <a:buNone/>
                      </a:pPr>
                      <a:r>
                        <a:rPr lang="en-US" sz="9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buNone/>
                      </a:pPr>
                      <a:r>
                        <a:rPr lang="en-US" sz="900" b="0" i="1" u="none" strike="noStrike">
                          <a:solidFill>
                            <a:srgbClr val="000000"/>
                          </a:solidFill>
                          <a:effectLst/>
                          <a:latin typeface="Calibri" panose="020F0502020204030204" pitchFamily="34" charset="0"/>
                        </a:rPr>
                        <a:t>Administer</a:t>
                      </a:r>
                    </a:p>
                  </a:txBody>
                  <a:tcPr marL="196401" marR="3117" marT="3117"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no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extLst>
                  <a:ext uri="{0D108BD9-81ED-4DB2-BD59-A6C34878D82A}">
                    <a16:rowId xmlns:a16="http://schemas.microsoft.com/office/drawing/2014/main" val="2280852012"/>
                  </a:ext>
                </a:extLst>
              </a:tr>
              <a:tr h="139145">
                <a:tc>
                  <a:txBody>
                    <a:bodyPr/>
                    <a:lstStyle/>
                    <a:p>
                      <a:pPr algn="l" fontAlgn="b">
                        <a:buNone/>
                      </a:pPr>
                      <a:r>
                        <a:rPr lang="en-US" sz="9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buNone/>
                      </a:pPr>
                      <a:r>
                        <a:rPr lang="en-US" sz="900" b="0" i="1" u="none" strike="noStrike">
                          <a:solidFill>
                            <a:srgbClr val="000000"/>
                          </a:solidFill>
                          <a:effectLst/>
                          <a:latin typeface="Calibri" panose="020F0502020204030204" pitchFamily="34" charset="0"/>
                        </a:rPr>
                        <a:t>Core Area Green Rebate Program</a:t>
                      </a:r>
                    </a:p>
                  </a:txBody>
                  <a:tcPr marL="84172" marR="3117" marT="3117"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extLst>
                  <a:ext uri="{0D108BD9-81ED-4DB2-BD59-A6C34878D82A}">
                    <a16:rowId xmlns:a16="http://schemas.microsoft.com/office/drawing/2014/main" val="3761340696"/>
                  </a:ext>
                </a:extLst>
              </a:tr>
              <a:tr h="139145">
                <a:tc>
                  <a:txBody>
                    <a:bodyPr/>
                    <a:lstStyle/>
                    <a:p>
                      <a:pPr algn="l" fontAlgn="b">
                        <a:buNone/>
                      </a:pPr>
                      <a:r>
                        <a:rPr lang="en-US" sz="9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buNone/>
                      </a:pPr>
                      <a:r>
                        <a:rPr lang="en-US" sz="900" b="0" i="1" u="none" strike="noStrike">
                          <a:solidFill>
                            <a:srgbClr val="000000"/>
                          </a:solidFill>
                          <a:effectLst/>
                          <a:latin typeface="Calibri" panose="020F0502020204030204" pitchFamily="34" charset="0"/>
                        </a:rPr>
                        <a:t>Develop</a:t>
                      </a:r>
                    </a:p>
                  </a:txBody>
                  <a:tcPr marL="196401" marR="3117" marT="3117"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extLst>
                  <a:ext uri="{0D108BD9-81ED-4DB2-BD59-A6C34878D82A}">
                    <a16:rowId xmlns:a16="http://schemas.microsoft.com/office/drawing/2014/main" val="1774986845"/>
                  </a:ext>
                </a:extLst>
              </a:tr>
              <a:tr h="139145">
                <a:tc>
                  <a:txBody>
                    <a:bodyPr/>
                    <a:lstStyle/>
                    <a:p>
                      <a:pPr algn="l" fontAlgn="b">
                        <a:buNone/>
                      </a:pPr>
                      <a:r>
                        <a:rPr lang="en-US" sz="9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buNone/>
                      </a:pPr>
                      <a:r>
                        <a:rPr lang="en-US" sz="900" b="0" i="1" u="none" strike="noStrike" dirty="0">
                          <a:solidFill>
                            <a:srgbClr val="000000"/>
                          </a:solidFill>
                          <a:effectLst/>
                          <a:latin typeface="Calibri" panose="020F0502020204030204" pitchFamily="34" charset="0"/>
                        </a:rPr>
                        <a:t>Recommend</a:t>
                      </a:r>
                    </a:p>
                  </a:txBody>
                  <a:tcPr marL="196401" marR="3117" marT="3117"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extLst>
                  <a:ext uri="{0D108BD9-81ED-4DB2-BD59-A6C34878D82A}">
                    <a16:rowId xmlns:a16="http://schemas.microsoft.com/office/drawing/2014/main" val="198719734"/>
                  </a:ext>
                </a:extLst>
              </a:tr>
              <a:tr h="139145">
                <a:tc>
                  <a:txBody>
                    <a:bodyPr/>
                    <a:lstStyle/>
                    <a:p>
                      <a:pPr algn="l" fontAlgn="b">
                        <a:buNone/>
                      </a:pPr>
                      <a:r>
                        <a:rPr lang="en-US" sz="9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buNone/>
                      </a:pPr>
                      <a:r>
                        <a:rPr lang="en-US" sz="900" b="0" i="1" u="none" strike="noStrike">
                          <a:solidFill>
                            <a:srgbClr val="000000"/>
                          </a:solidFill>
                          <a:effectLst/>
                          <a:latin typeface="Calibri" panose="020F0502020204030204" pitchFamily="34" charset="0"/>
                        </a:rPr>
                        <a:t>Administer</a:t>
                      </a:r>
                    </a:p>
                  </a:txBody>
                  <a:tcPr marL="196401" marR="3117" marT="3117"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extLst>
                  <a:ext uri="{0D108BD9-81ED-4DB2-BD59-A6C34878D82A}">
                    <a16:rowId xmlns:a16="http://schemas.microsoft.com/office/drawing/2014/main" val="468070920"/>
                  </a:ext>
                </a:extLst>
              </a:tr>
              <a:tr h="139145">
                <a:tc>
                  <a:txBody>
                    <a:bodyPr/>
                    <a:lstStyle/>
                    <a:p>
                      <a:pPr algn="l" fontAlgn="b">
                        <a:buNone/>
                      </a:pPr>
                      <a:r>
                        <a:rPr lang="en-US" sz="9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900" b="0" i="1" u="none" strike="noStrike">
                          <a:solidFill>
                            <a:srgbClr val="000000"/>
                          </a:solidFill>
                          <a:effectLst/>
                          <a:latin typeface="Calibri" panose="020F0502020204030204" pitchFamily="34" charset="0"/>
                        </a:rPr>
                        <a:t>Park Identification and Assistance</a:t>
                      </a:r>
                    </a:p>
                  </a:txBody>
                  <a:tcPr marL="84172" marR="3117" marT="311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extLst>
                  <a:ext uri="{0D108BD9-81ED-4DB2-BD59-A6C34878D82A}">
                    <a16:rowId xmlns:a16="http://schemas.microsoft.com/office/drawing/2014/main" val="468547618"/>
                  </a:ext>
                </a:extLst>
              </a:tr>
              <a:tr h="139145">
                <a:tc gridSpan="2">
                  <a:txBody>
                    <a:bodyPr/>
                    <a:lstStyle/>
                    <a:p>
                      <a:pPr algn="l" fontAlgn="b">
                        <a:buNone/>
                      </a:pPr>
                      <a:r>
                        <a:rPr lang="en-US" sz="900" b="1" i="0" u="none" strike="noStrike">
                          <a:solidFill>
                            <a:srgbClr val="FFFFFF"/>
                          </a:solidFill>
                          <a:effectLst/>
                          <a:latin typeface="Calibri" panose="020F0502020204030204" pitchFamily="34" charset="0"/>
                        </a:rPr>
                        <a:t>Move the Market</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B3E1"/>
                    </a:solidFill>
                  </a:tcPr>
                </a:tc>
                <a:tc hMerge="1">
                  <a:txBody>
                    <a:bodyPr/>
                    <a:lstStyle/>
                    <a:p>
                      <a:endParaRPr lang="en-US"/>
                    </a:p>
                  </a:txBody>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extLst>
                  <a:ext uri="{0D108BD9-81ED-4DB2-BD59-A6C34878D82A}">
                    <a16:rowId xmlns:a16="http://schemas.microsoft.com/office/drawing/2014/main" val="594166709"/>
                  </a:ext>
                </a:extLst>
              </a:tr>
              <a:tr h="139145">
                <a:tc>
                  <a:txBody>
                    <a:bodyPr/>
                    <a:lstStyle/>
                    <a:p>
                      <a:pPr algn="l" fontAlgn="b">
                        <a:buNone/>
                      </a:pPr>
                      <a:r>
                        <a:rPr lang="en-US" sz="900" b="0" i="0" u="none" strike="noStrike">
                          <a:solidFill>
                            <a:srgbClr val="000000"/>
                          </a:solidFill>
                          <a:effectLst/>
                          <a:latin typeface="Calibri" panose="020F0502020204030204" pitchFamily="34" charset="0"/>
                        </a:rPr>
                        <a:t>B.1</a:t>
                      </a:r>
                    </a:p>
                  </a:txBody>
                  <a:tcPr marL="3117" marR="3117" marT="311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buNone/>
                      </a:pPr>
                      <a:r>
                        <a:rPr lang="en-US" sz="900" b="0" i="0" u="none" strike="noStrike">
                          <a:solidFill>
                            <a:srgbClr val="000000"/>
                          </a:solidFill>
                          <a:effectLst/>
                          <a:latin typeface="Calibri" panose="020F0502020204030204" pitchFamily="34" charset="0"/>
                        </a:rPr>
                        <a:t>Develop, Align, and Implement Incentives</a:t>
                      </a:r>
                    </a:p>
                  </a:txBody>
                  <a:tcPr marL="3117" marR="3117" marT="311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extLst>
                  <a:ext uri="{0D108BD9-81ED-4DB2-BD59-A6C34878D82A}">
                    <a16:rowId xmlns:a16="http://schemas.microsoft.com/office/drawing/2014/main" val="299222300"/>
                  </a:ext>
                </a:extLst>
              </a:tr>
              <a:tr h="139145">
                <a:tc>
                  <a:txBody>
                    <a:bodyPr/>
                    <a:lstStyle/>
                    <a:p>
                      <a:pPr algn="l" fontAlgn="b">
                        <a:buNone/>
                      </a:pPr>
                      <a:r>
                        <a:rPr lang="en-US" sz="9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buNone/>
                      </a:pPr>
                      <a:r>
                        <a:rPr lang="en-US" sz="900" b="0" i="1" u="none" strike="noStrike">
                          <a:solidFill>
                            <a:srgbClr val="000000"/>
                          </a:solidFill>
                          <a:effectLst/>
                          <a:latin typeface="Calibri" panose="020F0502020204030204" pitchFamily="34" charset="0"/>
                        </a:rPr>
                        <a:t>Loan(s) Programs</a:t>
                      </a:r>
                    </a:p>
                  </a:txBody>
                  <a:tcPr marL="112229" marR="3117" marT="3117"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extLst>
                  <a:ext uri="{0D108BD9-81ED-4DB2-BD59-A6C34878D82A}">
                    <a16:rowId xmlns:a16="http://schemas.microsoft.com/office/drawing/2014/main" val="2500940096"/>
                  </a:ext>
                </a:extLst>
              </a:tr>
              <a:tr h="139145">
                <a:tc>
                  <a:txBody>
                    <a:bodyPr/>
                    <a:lstStyle/>
                    <a:p>
                      <a:pPr algn="l" fontAlgn="b">
                        <a:buNone/>
                      </a:pPr>
                      <a:r>
                        <a:rPr lang="en-US" sz="9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buNone/>
                      </a:pPr>
                      <a:r>
                        <a:rPr lang="en-US" sz="900" b="0" i="1" u="none" strike="noStrike">
                          <a:solidFill>
                            <a:srgbClr val="000000"/>
                          </a:solidFill>
                          <a:effectLst/>
                          <a:latin typeface="Calibri" panose="020F0502020204030204" pitchFamily="34" charset="0"/>
                        </a:rPr>
                        <a:t>Develop</a:t>
                      </a:r>
                    </a:p>
                  </a:txBody>
                  <a:tcPr marL="224458" marR="3117" marT="3117"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extLst>
                  <a:ext uri="{0D108BD9-81ED-4DB2-BD59-A6C34878D82A}">
                    <a16:rowId xmlns:a16="http://schemas.microsoft.com/office/drawing/2014/main" val="3982321086"/>
                  </a:ext>
                </a:extLst>
              </a:tr>
              <a:tr h="139145">
                <a:tc>
                  <a:txBody>
                    <a:bodyPr/>
                    <a:lstStyle/>
                    <a:p>
                      <a:pPr algn="l" fontAlgn="b">
                        <a:buNone/>
                      </a:pPr>
                      <a:r>
                        <a:rPr lang="en-US" sz="9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buNone/>
                      </a:pPr>
                      <a:r>
                        <a:rPr lang="en-US" sz="900" b="0" i="1" u="none" strike="noStrike">
                          <a:solidFill>
                            <a:srgbClr val="000000"/>
                          </a:solidFill>
                          <a:effectLst/>
                          <a:latin typeface="Calibri" panose="020F0502020204030204" pitchFamily="34" charset="0"/>
                        </a:rPr>
                        <a:t>Recommend</a:t>
                      </a:r>
                    </a:p>
                  </a:txBody>
                  <a:tcPr marL="224458" marR="3117" marT="3117"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extLst>
                  <a:ext uri="{0D108BD9-81ED-4DB2-BD59-A6C34878D82A}">
                    <a16:rowId xmlns:a16="http://schemas.microsoft.com/office/drawing/2014/main" val="2730051840"/>
                  </a:ext>
                </a:extLst>
              </a:tr>
              <a:tr h="139145">
                <a:tc>
                  <a:txBody>
                    <a:bodyPr/>
                    <a:lstStyle/>
                    <a:p>
                      <a:pPr algn="l" fontAlgn="b">
                        <a:buNone/>
                      </a:pPr>
                      <a:r>
                        <a:rPr lang="en-US" sz="9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buNone/>
                      </a:pPr>
                      <a:r>
                        <a:rPr lang="en-US" sz="900" b="0" i="1" u="none" strike="noStrike">
                          <a:solidFill>
                            <a:srgbClr val="000000"/>
                          </a:solidFill>
                          <a:effectLst/>
                          <a:latin typeface="Calibri" panose="020F0502020204030204" pitchFamily="34" charset="0"/>
                        </a:rPr>
                        <a:t>Catalytic Development Progarm</a:t>
                      </a:r>
                    </a:p>
                  </a:txBody>
                  <a:tcPr marL="112229" marR="3117" marT="3117"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extLst>
                  <a:ext uri="{0D108BD9-81ED-4DB2-BD59-A6C34878D82A}">
                    <a16:rowId xmlns:a16="http://schemas.microsoft.com/office/drawing/2014/main" val="1978457900"/>
                  </a:ext>
                </a:extLst>
              </a:tr>
              <a:tr h="139145">
                <a:tc>
                  <a:txBody>
                    <a:bodyPr/>
                    <a:lstStyle/>
                    <a:p>
                      <a:pPr algn="l" fontAlgn="b">
                        <a:buNone/>
                      </a:pPr>
                      <a:r>
                        <a:rPr lang="en-US" sz="9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buNone/>
                      </a:pPr>
                      <a:r>
                        <a:rPr lang="en-US" sz="900" b="0" i="1" u="none" strike="noStrike" dirty="0">
                          <a:solidFill>
                            <a:srgbClr val="000000"/>
                          </a:solidFill>
                          <a:effectLst/>
                          <a:latin typeface="Calibri" panose="020F0502020204030204" pitchFamily="34" charset="0"/>
                        </a:rPr>
                        <a:t>Research</a:t>
                      </a:r>
                    </a:p>
                  </a:txBody>
                  <a:tcPr marL="224458" marR="3117" marT="3117"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extLst>
                  <a:ext uri="{0D108BD9-81ED-4DB2-BD59-A6C34878D82A}">
                    <a16:rowId xmlns:a16="http://schemas.microsoft.com/office/drawing/2014/main" val="2604445455"/>
                  </a:ext>
                </a:extLst>
              </a:tr>
              <a:tr h="139145">
                <a:tc>
                  <a:txBody>
                    <a:bodyPr/>
                    <a:lstStyle/>
                    <a:p>
                      <a:pPr algn="l" fontAlgn="b">
                        <a:buNone/>
                      </a:pPr>
                      <a:r>
                        <a:rPr lang="en-US" sz="9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buNone/>
                      </a:pPr>
                      <a:r>
                        <a:rPr lang="en-US" sz="900" b="0" i="1" u="none" strike="noStrike">
                          <a:solidFill>
                            <a:srgbClr val="000000"/>
                          </a:solidFill>
                          <a:effectLst/>
                          <a:latin typeface="Calibri" panose="020F0502020204030204" pitchFamily="34" charset="0"/>
                        </a:rPr>
                        <a:t>Develop</a:t>
                      </a:r>
                    </a:p>
                  </a:txBody>
                  <a:tcPr marL="224458" marR="3117" marT="3117"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extLst>
                  <a:ext uri="{0D108BD9-81ED-4DB2-BD59-A6C34878D82A}">
                    <a16:rowId xmlns:a16="http://schemas.microsoft.com/office/drawing/2014/main" val="3993826191"/>
                  </a:ext>
                </a:extLst>
              </a:tr>
              <a:tr h="139145">
                <a:tc>
                  <a:txBody>
                    <a:bodyPr/>
                    <a:lstStyle/>
                    <a:p>
                      <a:pPr algn="l" fontAlgn="b">
                        <a:buNone/>
                      </a:pPr>
                      <a:r>
                        <a:rPr lang="en-US" sz="9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buNone/>
                      </a:pPr>
                      <a:r>
                        <a:rPr lang="en-US" sz="900" b="0" i="1" u="none" strike="noStrike">
                          <a:solidFill>
                            <a:srgbClr val="000000"/>
                          </a:solidFill>
                          <a:effectLst/>
                          <a:latin typeface="Calibri" panose="020F0502020204030204" pitchFamily="34" charset="0"/>
                        </a:rPr>
                        <a:t>Recommend</a:t>
                      </a:r>
                    </a:p>
                  </a:txBody>
                  <a:tcPr marL="224458" marR="3117" marT="3117"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extLst>
                  <a:ext uri="{0D108BD9-81ED-4DB2-BD59-A6C34878D82A}">
                    <a16:rowId xmlns:a16="http://schemas.microsoft.com/office/drawing/2014/main" val="2674958848"/>
                  </a:ext>
                </a:extLst>
              </a:tr>
              <a:tr h="139145">
                <a:tc>
                  <a:txBody>
                    <a:bodyPr/>
                    <a:lstStyle/>
                    <a:p>
                      <a:pPr algn="l" fontAlgn="b">
                        <a:buNone/>
                      </a:pPr>
                      <a:r>
                        <a:rPr lang="en-US" sz="9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buNone/>
                      </a:pPr>
                      <a:r>
                        <a:rPr lang="en-US" sz="900" b="0" i="1" u="none" strike="noStrike">
                          <a:solidFill>
                            <a:srgbClr val="000000"/>
                          </a:solidFill>
                          <a:effectLst/>
                          <a:latin typeface="Calibri" panose="020F0502020204030204" pitchFamily="34" charset="0"/>
                        </a:rPr>
                        <a:t>Implement</a:t>
                      </a:r>
                    </a:p>
                  </a:txBody>
                  <a:tcPr marL="224458" marR="3117" marT="3117"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FFFFFF"/>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extLst>
                  <a:ext uri="{0D108BD9-81ED-4DB2-BD59-A6C34878D82A}">
                    <a16:rowId xmlns:a16="http://schemas.microsoft.com/office/drawing/2014/main" val="2772102163"/>
                  </a:ext>
                </a:extLst>
              </a:tr>
              <a:tr h="139145">
                <a:tc>
                  <a:txBody>
                    <a:bodyPr/>
                    <a:lstStyle/>
                    <a:p>
                      <a:pPr algn="l" fontAlgn="b">
                        <a:buNone/>
                      </a:pPr>
                      <a:r>
                        <a:rPr lang="en-US" sz="9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buNone/>
                      </a:pPr>
                      <a:r>
                        <a:rPr lang="en-US" sz="900" b="0" i="1" u="none" strike="noStrike">
                          <a:solidFill>
                            <a:srgbClr val="000000"/>
                          </a:solidFill>
                          <a:effectLst/>
                          <a:latin typeface="Calibri" panose="020F0502020204030204" pitchFamily="34" charset="0"/>
                        </a:rPr>
                        <a:t>Land Acquisition and Disposition</a:t>
                      </a:r>
                    </a:p>
                  </a:txBody>
                  <a:tcPr marL="112229" marR="3117" marT="3117"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extLst>
                  <a:ext uri="{0D108BD9-81ED-4DB2-BD59-A6C34878D82A}">
                    <a16:rowId xmlns:a16="http://schemas.microsoft.com/office/drawing/2014/main" val="3486614440"/>
                  </a:ext>
                </a:extLst>
              </a:tr>
              <a:tr h="139145">
                <a:tc>
                  <a:txBody>
                    <a:bodyPr/>
                    <a:lstStyle/>
                    <a:p>
                      <a:pPr algn="l" fontAlgn="b">
                        <a:buNone/>
                      </a:pPr>
                      <a:r>
                        <a:rPr lang="en-US" sz="9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buNone/>
                      </a:pPr>
                      <a:r>
                        <a:rPr lang="en-US" sz="900" b="0" i="1" u="none" strike="noStrike">
                          <a:solidFill>
                            <a:srgbClr val="000000"/>
                          </a:solidFill>
                          <a:effectLst/>
                          <a:latin typeface="Calibri" panose="020F0502020204030204" pitchFamily="34" charset="0"/>
                        </a:rPr>
                        <a:t>Research</a:t>
                      </a:r>
                    </a:p>
                  </a:txBody>
                  <a:tcPr marL="224458" marR="3117" marT="3117"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extLst>
                  <a:ext uri="{0D108BD9-81ED-4DB2-BD59-A6C34878D82A}">
                    <a16:rowId xmlns:a16="http://schemas.microsoft.com/office/drawing/2014/main" val="2447693698"/>
                  </a:ext>
                </a:extLst>
              </a:tr>
              <a:tr h="139145">
                <a:tc>
                  <a:txBody>
                    <a:bodyPr/>
                    <a:lstStyle/>
                    <a:p>
                      <a:pPr algn="l" fontAlgn="b">
                        <a:buNone/>
                      </a:pPr>
                      <a:r>
                        <a:rPr lang="en-US" sz="9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900" b="0" i="1" u="none" strike="noStrike" dirty="0">
                          <a:solidFill>
                            <a:srgbClr val="000000"/>
                          </a:solidFill>
                          <a:effectLst/>
                          <a:latin typeface="Calibri" panose="020F0502020204030204" pitchFamily="34" charset="0"/>
                        </a:rPr>
                        <a:t>Identify</a:t>
                      </a:r>
                    </a:p>
                  </a:txBody>
                  <a:tcPr marL="224458" marR="3117" marT="311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extLst>
                  <a:ext uri="{0D108BD9-81ED-4DB2-BD59-A6C34878D82A}">
                    <a16:rowId xmlns:a16="http://schemas.microsoft.com/office/drawing/2014/main" val="690466262"/>
                  </a:ext>
                </a:extLst>
              </a:tr>
              <a:tr h="139145">
                <a:tc gridSpan="2">
                  <a:txBody>
                    <a:bodyPr/>
                    <a:lstStyle/>
                    <a:p>
                      <a:pPr algn="l" fontAlgn="b">
                        <a:buNone/>
                      </a:pPr>
                      <a:r>
                        <a:rPr lang="en-US" sz="900" b="1" i="0" u="none" strike="noStrike">
                          <a:solidFill>
                            <a:srgbClr val="FFFFFF"/>
                          </a:solidFill>
                          <a:effectLst/>
                          <a:latin typeface="Calibri" panose="020F0502020204030204" pitchFamily="34" charset="0"/>
                        </a:rPr>
                        <a:t>Brand, Market, Recruit</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B3E1"/>
                    </a:solidFill>
                  </a:tcPr>
                </a:tc>
                <a:tc hMerge="1">
                  <a:txBody>
                    <a:bodyPr/>
                    <a:lstStyle/>
                    <a:p>
                      <a:endParaRPr lang="en-US"/>
                    </a:p>
                  </a:txBody>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extLst>
                  <a:ext uri="{0D108BD9-81ED-4DB2-BD59-A6C34878D82A}">
                    <a16:rowId xmlns:a16="http://schemas.microsoft.com/office/drawing/2014/main" val="2778083478"/>
                  </a:ext>
                </a:extLst>
              </a:tr>
              <a:tr h="139145">
                <a:tc>
                  <a:txBody>
                    <a:bodyPr/>
                    <a:lstStyle/>
                    <a:p>
                      <a:pPr algn="l" fontAlgn="b">
                        <a:buNone/>
                      </a:pPr>
                      <a:r>
                        <a:rPr lang="en-US" sz="900" b="0" i="0" u="none" strike="noStrike">
                          <a:solidFill>
                            <a:srgbClr val="000000"/>
                          </a:solidFill>
                          <a:effectLst/>
                          <a:latin typeface="Calibri" panose="020F0502020204030204" pitchFamily="34" charset="0"/>
                        </a:rPr>
                        <a:t>C.1</a:t>
                      </a:r>
                    </a:p>
                  </a:txBody>
                  <a:tcPr marL="3117" marR="3117" marT="311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900" b="0" i="0" u="none" strike="noStrike">
                          <a:solidFill>
                            <a:srgbClr val="000000"/>
                          </a:solidFill>
                          <a:effectLst/>
                          <a:latin typeface="Calibri" panose="020F0502020204030204" pitchFamily="34" charset="0"/>
                        </a:rPr>
                        <a:t>Create the Brand</a:t>
                      </a:r>
                    </a:p>
                  </a:txBody>
                  <a:tcPr marL="3117" marR="3117" marT="311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no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no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no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extLst>
                  <a:ext uri="{0D108BD9-81ED-4DB2-BD59-A6C34878D82A}">
                    <a16:rowId xmlns:a16="http://schemas.microsoft.com/office/drawing/2014/main" val="189745947"/>
                  </a:ext>
                </a:extLst>
              </a:tr>
              <a:tr h="139145">
                <a:tc>
                  <a:txBody>
                    <a:bodyPr/>
                    <a:lstStyle/>
                    <a:p>
                      <a:pPr algn="l" fontAlgn="b">
                        <a:buNone/>
                      </a:pPr>
                      <a:r>
                        <a:rPr lang="en-US" sz="900" b="0" i="0" u="none" strike="noStrike">
                          <a:solidFill>
                            <a:srgbClr val="000000"/>
                          </a:solidFill>
                          <a:effectLst/>
                          <a:latin typeface="Calibri" panose="020F0502020204030204" pitchFamily="34" charset="0"/>
                        </a:rPr>
                        <a:t>C.2</a:t>
                      </a:r>
                    </a:p>
                  </a:txBody>
                  <a:tcPr marL="3117" marR="3117" marT="311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900" b="0" i="0" u="none" strike="noStrike">
                          <a:solidFill>
                            <a:srgbClr val="000000"/>
                          </a:solidFill>
                          <a:effectLst/>
                          <a:latin typeface="Calibri" panose="020F0502020204030204" pitchFamily="34" charset="0"/>
                        </a:rPr>
                        <a:t>Annual Investment Summit</a:t>
                      </a:r>
                    </a:p>
                  </a:txBody>
                  <a:tcPr marL="3117" marR="3117" marT="311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no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no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no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no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no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no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no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extLst>
                  <a:ext uri="{0D108BD9-81ED-4DB2-BD59-A6C34878D82A}">
                    <a16:rowId xmlns:a16="http://schemas.microsoft.com/office/drawing/2014/main" val="2691112006"/>
                  </a:ext>
                </a:extLst>
              </a:tr>
              <a:tr h="139145">
                <a:tc gridSpan="2">
                  <a:txBody>
                    <a:bodyPr/>
                    <a:lstStyle/>
                    <a:p>
                      <a:pPr algn="l" fontAlgn="b">
                        <a:buNone/>
                      </a:pPr>
                      <a:r>
                        <a:rPr lang="en-US" sz="900" b="1" i="0" u="none" strike="noStrike">
                          <a:solidFill>
                            <a:srgbClr val="FFFFFF"/>
                          </a:solidFill>
                          <a:effectLst/>
                          <a:latin typeface="Calibri" panose="020F0502020204030204" pitchFamily="34" charset="0"/>
                        </a:rPr>
                        <a:t>Leverage Efforts and Build Capacity</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B3E1"/>
                    </a:solidFill>
                  </a:tcPr>
                </a:tc>
                <a:tc hMerge="1">
                  <a:txBody>
                    <a:bodyPr/>
                    <a:lstStyle/>
                    <a:p>
                      <a:endParaRPr lang="en-US"/>
                    </a:p>
                  </a:txBody>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extLst>
                  <a:ext uri="{0D108BD9-81ED-4DB2-BD59-A6C34878D82A}">
                    <a16:rowId xmlns:a16="http://schemas.microsoft.com/office/drawing/2014/main" val="2357472887"/>
                  </a:ext>
                </a:extLst>
              </a:tr>
              <a:tr h="139145">
                <a:tc>
                  <a:txBody>
                    <a:bodyPr/>
                    <a:lstStyle/>
                    <a:p>
                      <a:pPr algn="l" fontAlgn="b">
                        <a:buNone/>
                      </a:pPr>
                      <a:r>
                        <a:rPr lang="en-US" sz="900" b="0" i="0" u="none" strike="noStrike">
                          <a:solidFill>
                            <a:srgbClr val="000000"/>
                          </a:solidFill>
                          <a:effectLst/>
                          <a:latin typeface="Calibri" panose="020F0502020204030204" pitchFamily="34" charset="0"/>
                        </a:rPr>
                        <a:t>D.1</a:t>
                      </a:r>
                    </a:p>
                  </a:txBody>
                  <a:tcPr marL="3117" marR="3117" marT="311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900" b="0" i="0" u="none" strike="noStrike">
                          <a:solidFill>
                            <a:srgbClr val="000000"/>
                          </a:solidFill>
                          <a:effectLst/>
                          <a:latin typeface="Calibri" panose="020F0502020204030204" pitchFamily="34" charset="0"/>
                        </a:rPr>
                        <a:t>Establish a Business Improvement District</a:t>
                      </a:r>
                    </a:p>
                  </a:txBody>
                  <a:tcPr marL="3117" marR="3117" marT="311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extLst>
                  <a:ext uri="{0D108BD9-81ED-4DB2-BD59-A6C34878D82A}">
                    <a16:rowId xmlns:a16="http://schemas.microsoft.com/office/drawing/2014/main" val="3899656266"/>
                  </a:ext>
                </a:extLst>
              </a:tr>
              <a:tr h="139145">
                <a:tc>
                  <a:txBody>
                    <a:bodyPr/>
                    <a:lstStyle/>
                    <a:p>
                      <a:pPr algn="l" fontAlgn="b">
                        <a:buNone/>
                      </a:pPr>
                      <a:r>
                        <a:rPr lang="en-US" sz="900" b="0" i="0" u="none" strike="noStrike">
                          <a:solidFill>
                            <a:srgbClr val="000000"/>
                          </a:solidFill>
                          <a:effectLst/>
                          <a:latin typeface="Calibri" panose="020F0502020204030204" pitchFamily="34" charset="0"/>
                        </a:rPr>
                        <a:t>D.3</a:t>
                      </a:r>
                    </a:p>
                  </a:txBody>
                  <a:tcPr marL="3117" marR="3117" marT="311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900" b="0" i="0" u="none" strike="noStrike">
                          <a:solidFill>
                            <a:srgbClr val="000000"/>
                          </a:solidFill>
                          <a:effectLst/>
                          <a:latin typeface="Calibri" panose="020F0502020204030204" pitchFamily="34" charset="0"/>
                        </a:rPr>
                        <a:t>Foster Collaboration</a:t>
                      </a:r>
                    </a:p>
                  </a:txBody>
                  <a:tcPr marL="3117" marR="3117" marT="311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extLst>
                  <a:ext uri="{0D108BD9-81ED-4DB2-BD59-A6C34878D82A}">
                    <a16:rowId xmlns:a16="http://schemas.microsoft.com/office/drawing/2014/main" val="4038520449"/>
                  </a:ext>
                </a:extLst>
              </a:tr>
              <a:tr h="139145">
                <a:tc>
                  <a:txBody>
                    <a:bodyPr/>
                    <a:lstStyle/>
                    <a:p>
                      <a:pPr algn="l" fontAlgn="b">
                        <a:buNone/>
                      </a:pPr>
                      <a:r>
                        <a:rPr lang="en-US" sz="900" b="0" i="0" u="none" strike="noStrike">
                          <a:solidFill>
                            <a:srgbClr val="000000"/>
                          </a:solidFill>
                          <a:effectLst/>
                          <a:latin typeface="Calibri" panose="020F0502020204030204" pitchFamily="34" charset="0"/>
                        </a:rPr>
                        <a:t>D.2</a:t>
                      </a:r>
                    </a:p>
                  </a:txBody>
                  <a:tcPr marL="3117" marR="3117" marT="311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900" b="0" i="0" u="none" strike="noStrike" dirty="0">
                          <a:solidFill>
                            <a:srgbClr val="000000"/>
                          </a:solidFill>
                          <a:effectLst/>
                          <a:latin typeface="Calibri" panose="020F0502020204030204" pitchFamily="34" charset="0"/>
                        </a:rPr>
                        <a:t>Administer</a:t>
                      </a:r>
                    </a:p>
                  </a:txBody>
                  <a:tcPr marL="3117" marR="3117" marT="311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BE2D5"/>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l" fontAlgn="b">
                        <a:buNone/>
                      </a:pPr>
                      <a:r>
                        <a:rPr lang="en-US" sz="400" b="0" i="0" u="none" strike="noStrike">
                          <a:solidFill>
                            <a:srgbClr val="000000"/>
                          </a:solidFill>
                          <a:effectLst/>
                          <a:latin typeface="Calibri" panose="020F050202020403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8E8E8"/>
                    </a:solidFill>
                  </a:tcPr>
                </a:tc>
                <a:extLst>
                  <a:ext uri="{0D108BD9-81ED-4DB2-BD59-A6C34878D82A}">
                    <a16:rowId xmlns:a16="http://schemas.microsoft.com/office/drawing/2014/main" val="1765836493"/>
                  </a:ext>
                </a:extLst>
              </a:tr>
              <a:tr h="139145">
                <a:tc gridSpan="2">
                  <a:txBody>
                    <a:bodyPr/>
                    <a:lstStyle/>
                    <a:p>
                      <a:pPr algn="l" fontAlgn="b">
                        <a:buNone/>
                      </a:pPr>
                      <a:r>
                        <a:rPr lang="en-US" sz="900" b="1" i="0" u="none" strike="noStrike" dirty="0">
                          <a:solidFill>
                            <a:srgbClr val="FFFFFF"/>
                          </a:solidFill>
                          <a:effectLst/>
                          <a:latin typeface="Calibri" panose="020F0502020204030204" pitchFamily="34" charset="0"/>
                        </a:rPr>
                        <a:t>Administration</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B3E1"/>
                    </a:solidFill>
                  </a:tcPr>
                </a:tc>
                <a:tc hMerge="1">
                  <a:txBody>
                    <a:bodyPr/>
                    <a:lstStyle/>
                    <a:p>
                      <a:endParaRPr lang="en-US"/>
                    </a:p>
                  </a:txBody>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w="12700" cap="flat" cmpd="sng" algn="ctr">
                      <a:solidFill>
                        <a:srgbClr val="000000"/>
                      </a:solidFill>
                      <a:prstDash val="solid"/>
                      <a:round/>
                      <a:headEnd type="none" w="med" len="med"/>
                      <a:tailEnd type="none" w="med" len="med"/>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a:noFill/>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tc>
                  <a:txBody>
                    <a:bodyPr/>
                    <a:lstStyle/>
                    <a:p>
                      <a:pPr algn="l" fontAlgn="b">
                        <a:buNone/>
                      </a:pPr>
                      <a:r>
                        <a:rPr lang="en-US" sz="400" b="1" i="0" u="none" strike="noStrike">
                          <a:solidFill>
                            <a:srgbClr val="FFFFFF"/>
                          </a:solidFill>
                          <a:effectLst/>
                          <a:latin typeface="Calibri" panose="020F0502020204030204" pitchFamily="34" charset="0"/>
                        </a:rPr>
                        <a:t> </a:t>
                      </a:r>
                    </a:p>
                  </a:txBody>
                  <a:tcPr marL="3117" marR="3117" marT="3117" marB="0" anchor="b">
                    <a:lnL>
                      <a:noFill/>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44B3E1"/>
                    </a:solidFill>
                  </a:tcPr>
                </a:tc>
                <a:extLst>
                  <a:ext uri="{0D108BD9-81ED-4DB2-BD59-A6C34878D82A}">
                    <a16:rowId xmlns:a16="http://schemas.microsoft.com/office/drawing/2014/main" val="1018564228"/>
                  </a:ext>
                </a:extLst>
              </a:tr>
              <a:tr h="139145">
                <a:tc>
                  <a:txBody>
                    <a:bodyPr/>
                    <a:lstStyle/>
                    <a:p>
                      <a:pPr algn="l" fontAlgn="b">
                        <a:buNone/>
                      </a:pPr>
                      <a:r>
                        <a:rPr lang="en-US" sz="1000" b="0" i="0" u="none" strike="noStrike">
                          <a:solidFill>
                            <a:srgbClr val="000000"/>
                          </a:solidFill>
                          <a:effectLst/>
                          <a:latin typeface="Aptos Narrow" panose="020B0004020202020204" pitchFamily="34" charset="0"/>
                        </a:rPr>
                        <a:t>E.1</a:t>
                      </a:r>
                    </a:p>
                  </a:txBody>
                  <a:tcPr marL="3117" marR="3117" marT="311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000" b="0" i="0" u="none" strike="noStrike" dirty="0">
                          <a:solidFill>
                            <a:srgbClr val="000000"/>
                          </a:solidFill>
                          <a:effectLst/>
                          <a:latin typeface="Calibri" panose="020F0502020204030204" pitchFamily="34" charset="0"/>
                        </a:rPr>
                        <a:t>Budget Committee</a:t>
                      </a:r>
                    </a:p>
                  </a:txBody>
                  <a:tcPr marL="3117" marR="3117" marT="311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500" b="0" i="0" u="none" strike="noStrike">
                          <a:solidFill>
                            <a:srgbClr val="000000"/>
                          </a:solidFill>
                          <a:effectLst/>
                          <a:latin typeface="Aptos Narrow" panose="020B0004020202020204" pitchFamily="34" charset="0"/>
                        </a:rPr>
                        <a:t> </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500" b="0" i="0" u="none" strike="noStrike">
                          <a:solidFill>
                            <a:srgbClr val="000000"/>
                          </a:solidFill>
                          <a:effectLst/>
                          <a:latin typeface="Aptos Narrow" panose="020B000402020202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500" b="0" i="0" u="none" strike="noStrike">
                          <a:solidFill>
                            <a:srgbClr val="000000"/>
                          </a:solidFill>
                          <a:effectLst/>
                          <a:latin typeface="Aptos Narrow" panose="020B000402020202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gn="l" fontAlgn="b">
                        <a:buNone/>
                      </a:pPr>
                      <a:r>
                        <a:rPr lang="en-US" sz="500" b="0" i="0" u="none" strike="noStrike">
                          <a:solidFill>
                            <a:srgbClr val="000000"/>
                          </a:solidFill>
                          <a:effectLst/>
                          <a:latin typeface="Aptos Narrow" panose="020B000402020202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500" b="0" i="0" u="none" strike="noStrike">
                          <a:solidFill>
                            <a:srgbClr val="000000"/>
                          </a:solidFill>
                          <a:effectLst/>
                          <a:latin typeface="Aptos Narrow" panose="020B000402020202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500" b="0" i="0" u="none" strike="noStrike">
                          <a:solidFill>
                            <a:srgbClr val="000000"/>
                          </a:solidFill>
                          <a:effectLst/>
                          <a:latin typeface="Aptos Narrow" panose="020B000402020202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gn="l" fontAlgn="b">
                        <a:buNone/>
                      </a:pPr>
                      <a:r>
                        <a:rPr lang="en-US" sz="500" b="0" i="0" u="none" strike="noStrike">
                          <a:solidFill>
                            <a:srgbClr val="000000"/>
                          </a:solidFill>
                          <a:effectLst/>
                          <a:latin typeface="Aptos Narrow" panose="020B000402020202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500" b="0" i="0" u="none" strike="noStrike">
                          <a:solidFill>
                            <a:srgbClr val="000000"/>
                          </a:solidFill>
                          <a:effectLst/>
                          <a:latin typeface="Aptos Narrow" panose="020B000402020202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500" b="0" i="0" u="none" strike="noStrike">
                          <a:solidFill>
                            <a:srgbClr val="000000"/>
                          </a:solidFill>
                          <a:effectLst/>
                          <a:latin typeface="Aptos Narrow" panose="020B000402020202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gn="l" fontAlgn="b">
                        <a:buNone/>
                      </a:pPr>
                      <a:r>
                        <a:rPr lang="en-US" sz="500" b="0" i="0" u="none" strike="noStrike">
                          <a:solidFill>
                            <a:srgbClr val="000000"/>
                          </a:solidFill>
                          <a:effectLst/>
                          <a:latin typeface="Aptos Narrow" panose="020B000402020202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500" b="0" i="0" u="none" strike="noStrike">
                          <a:solidFill>
                            <a:srgbClr val="000000"/>
                          </a:solidFill>
                          <a:effectLst/>
                          <a:latin typeface="Aptos Narrow" panose="020B000402020202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500" b="0" i="0" u="none" strike="noStrike">
                          <a:solidFill>
                            <a:srgbClr val="000000"/>
                          </a:solidFill>
                          <a:effectLst/>
                          <a:latin typeface="Aptos Narrow" panose="020B000402020202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gn="l" fontAlgn="b">
                        <a:buNone/>
                      </a:pPr>
                      <a:r>
                        <a:rPr lang="en-US" sz="500" b="0" i="0" u="none" strike="noStrike">
                          <a:solidFill>
                            <a:srgbClr val="000000"/>
                          </a:solidFill>
                          <a:effectLst/>
                          <a:latin typeface="Aptos Narrow" panose="020B0004020202020204" pitchFamily="34" charset="0"/>
                        </a:rPr>
                        <a:t> </a:t>
                      </a:r>
                    </a:p>
                  </a:txBody>
                  <a:tcPr marL="3117" marR="3117" marT="3117" marB="0" anchor="b">
                    <a:lnL w="12700" cap="flat" cmpd="sng" algn="ctr">
                      <a:solidFill>
                        <a:srgbClr val="000000"/>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2D5"/>
                    </a:solidFill>
                  </a:tcPr>
                </a:tc>
                <a:tc>
                  <a:txBody>
                    <a:bodyPr/>
                    <a:lstStyle/>
                    <a:p>
                      <a:pPr algn="l" fontAlgn="b">
                        <a:buNone/>
                      </a:pPr>
                      <a:r>
                        <a:rPr lang="en-US" sz="500" b="0" i="0" u="none" strike="noStrike">
                          <a:solidFill>
                            <a:srgbClr val="000000"/>
                          </a:solidFill>
                          <a:effectLst/>
                          <a:latin typeface="Aptos Narrow" panose="020B000402020202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2D5"/>
                    </a:solidFill>
                  </a:tcPr>
                </a:tc>
                <a:tc>
                  <a:txBody>
                    <a:bodyPr/>
                    <a:lstStyle/>
                    <a:p>
                      <a:pPr algn="l" fontAlgn="b">
                        <a:buNone/>
                      </a:pPr>
                      <a:r>
                        <a:rPr lang="en-US" sz="500" b="0" i="0" u="none" strike="noStrike">
                          <a:solidFill>
                            <a:srgbClr val="000000"/>
                          </a:solidFill>
                          <a:effectLst/>
                          <a:latin typeface="Aptos Narrow" panose="020B000402020202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gn="l" fontAlgn="b">
                        <a:buNone/>
                      </a:pPr>
                      <a:r>
                        <a:rPr lang="en-US" sz="500" b="0" i="0" u="none" strike="noStrike">
                          <a:solidFill>
                            <a:srgbClr val="000000"/>
                          </a:solidFill>
                          <a:effectLst/>
                          <a:latin typeface="Aptos Narrow" panose="020B000402020202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2D5"/>
                    </a:solidFill>
                  </a:tcPr>
                </a:tc>
                <a:tc>
                  <a:txBody>
                    <a:bodyPr/>
                    <a:lstStyle/>
                    <a:p>
                      <a:pPr algn="l" fontAlgn="b">
                        <a:buNone/>
                      </a:pPr>
                      <a:r>
                        <a:rPr lang="en-US" sz="500" b="0" i="0" u="none" strike="noStrike">
                          <a:solidFill>
                            <a:srgbClr val="000000"/>
                          </a:solidFill>
                          <a:effectLst/>
                          <a:latin typeface="Aptos Narrow" panose="020B000402020202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2D5"/>
                    </a:solidFill>
                  </a:tcPr>
                </a:tc>
                <a:tc>
                  <a:txBody>
                    <a:bodyPr/>
                    <a:lstStyle/>
                    <a:p>
                      <a:pPr algn="l" fontAlgn="b">
                        <a:buNone/>
                      </a:pPr>
                      <a:r>
                        <a:rPr lang="en-US" sz="500" b="0" i="0" u="none" strike="noStrike">
                          <a:solidFill>
                            <a:srgbClr val="000000"/>
                          </a:solidFill>
                          <a:effectLst/>
                          <a:latin typeface="Aptos Narrow" panose="020B000402020202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gn="l" fontAlgn="b">
                        <a:buNone/>
                      </a:pPr>
                      <a:r>
                        <a:rPr lang="en-US" sz="500" b="0" i="0" u="none" strike="noStrike">
                          <a:solidFill>
                            <a:srgbClr val="000000"/>
                          </a:solidFill>
                          <a:effectLst/>
                          <a:latin typeface="Aptos Narrow" panose="020B000402020202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500" b="0" i="0" u="none" strike="noStrike">
                          <a:solidFill>
                            <a:srgbClr val="000000"/>
                          </a:solidFill>
                          <a:effectLst/>
                          <a:latin typeface="Aptos Narrow" panose="020B000402020202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500" b="0" i="0" u="none" strike="noStrike">
                          <a:solidFill>
                            <a:srgbClr val="000000"/>
                          </a:solidFill>
                          <a:effectLst/>
                          <a:latin typeface="Aptos Narrow" panose="020B000402020202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gn="l" fontAlgn="b">
                        <a:buNone/>
                      </a:pPr>
                      <a:r>
                        <a:rPr lang="en-US" sz="500" b="0" i="0" u="none" strike="noStrike">
                          <a:solidFill>
                            <a:srgbClr val="000000"/>
                          </a:solidFill>
                          <a:effectLst/>
                          <a:latin typeface="Aptos Narrow" panose="020B000402020202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500" b="0" i="0" u="none" strike="noStrike">
                          <a:solidFill>
                            <a:srgbClr val="000000"/>
                          </a:solidFill>
                          <a:effectLst/>
                          <a:latin typeface="Aptos Narrow" panose="020B000402020202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500" b="0" i="0" u="none" strike="noStrike" dirty="0">
                          <a:solidFill>
                            <a:srgbClr val="000000"/>
                          </a:solidFill>
                          <a:effectLst/>
                          <a:latin typeface="Aptos Narrow" panose="020B0004020202020204" pitchFamily="34" charset="0"/>
                        </a:rPr>
                        <a:t> </a:t>
                      </a:r>
                    </a:p>
                  </a:txBody>
                  <a:tcPr marL="3117" marR="3117" marT="3117" marB="0" anchor="b">
                    <a:lnL w="1270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extLst>
                  <a:ext uri="{0D108BD9-81ED-4DB2-BD59-A6C34878D82A}">
                    <a16:rowId xmlns:a16="http://schemas.microsoft.com/office/drawing/2014/main" val="2649955245"/>
                  </a:ext>
                </a:extLst>
              </a:tr>
            </a:tbl>
          </a:graphicData>
        </a:graphic>
      </p:graphicFrame>
    </p:spTree>
    <p:extLst>
      <p:ext uri="{BB962C8B-B14F-4D97-AF65-F5344CB8AC3E}">
        <p14:creationId xmlns:p14="http://schemas.microsoft.com/office/powerpoint/2010/main" val="13665759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965EA61-283F-C808-4FCE-F70F03D09935}"/>
              </a:ext>
            </a:extLst>
          </p:cNvPr>
          <p:cNvSpPr>
            <a:spLocks noGrp="1"/>
          </p:cNvSpPr>
          <p:nvPr>
            <p:ph type="body" sz="quarter" idx="10"/>
          </p:nvPr>
        </p:nvSpPr>
        <p:spPr>
          <a:xfrm>
            <a:off x="1498600" y="2039535"/>
            <a:ext cx="9067800" cy="1281515"/>
          </a:xfrm>
        </p:spPr>
        <p:txBody>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You can obtain </a:t>
            </a:r>
            <a:r>
              <a:rPr lang="en-US" sz="1800" spc="-15" dirty="0">
                <a:effectLst/>
                <a:latin typeface="Calibri" panose="020F0502020204030204" pitchFamily="34" charset="0"/>
                <a:ea typeface="Times New Roman" panose="02020603050405020304" pitchFamily="18" charset="0"/>
                <a:cs typeface="Times New Roman" panose="02020603050405020304" pitchFamily="18" charset="0"/>
              </a:rPr>
              <a:t>this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information in alternate formats </a:t>
            </a:r>
            <a:r>
              <a:rPr lang="en-US" sz="1800" spc="-15" dirty="0">
                <a:effectLst/>
                <a:latin typeface="Calibri" panose="020F0502020204030204" pitchFamily="34" charset="0"/>
                <a:ea typeface="Times New Roman" panose="02020603050405020304" pitchFamily="18" charset="0"/>
                <a:cs typeface="Times New Roman" panose="02020603050405020304" pitchFamily="18" charset="0"/>
              </a:rPr>
              <a:t>such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as Braille, electronic format, etc</a:t>
            </a:r>
            <a:r>
              <a:rPr lang="en-US" sz="1800" spc="-15" dirty="0">
                <a:effectLst/>
                <a:latin typeface="Calibri" panose="020F0502020204030204" pitchFamily="34" charset="0"/>
                <a:ea typeface="Times New Roman" panose="02020603050405020304" pitchFamily="18" charset="0"/>
                <a:cs typeface="Times New Roman" panose="02020603050405020304" pitchFamily="18" charset="0"/>
              </a:rPr>
              <a:t>. Free language assistance services are also available. P</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lease contact [</a:t>
            </a:r>
            <a:r>
              <a:rPr lang="en-US" sz="18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Project Manager or Document Creator</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t>
            </a:r>
            <a:r>
              <a:rPr lang="en-US" sz="18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email</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or [</a:t>
            </a:r>
            <a:r>
              <a:rPr lang="en-US" sz="18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telephone number</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s-ES" sz="1800" dirty="0" err="1">
                <a:effectLst/>
                <a:latin typeface="Calibri" panose="020F0502020204030204" pitchFamily="34" charset="0"/>
                <a:ea typeface="Times New Roman" panose="02020603050405020304" pitchFamily="18" charset="0"/>
                <a:cs typeface="Times New Roman" panose="02020603050405020304" pitchFamily="18" charset="0"/>
              </a:rPr>
              <a:t>Relay</a:t>
            </a:r>
            <a:r>
              <a:rPr lang="es-E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s-ES" sz="1800" dirty="0" err="1">
                <a:effectLst/>
                <a:latin typeface="Calibri" panose="020F0502020204030204" pitchFamily="34" charset="0"/>
                <a:ea typeface="Times New Roman" panose="02020603050405020304" pitchFamily="18" charset="0"/>
                <a:cs typeface="Times New Roman" panose="02020603050405020304" pitchFamily="18" charset="0"/>
              </a:rPr>
              <a:t>Users</a:t>
            </a:r>
            <a:r>
              <a:rPr lang="es-ES" sz="1800" dirty="0">
                <a:effectLst/>
                <a:latin typeface="Calibri" panose="020F0502020204030204" pitchFamily="34" charset="0"/>
                <a:ea typeface="Times New Roman" panose="02020603050405020304" pitchFamily="18" charset="0"/>
                <a:cs typeface="Times New Roman" panose="02020603050405020304" pitchFamily="18" charset="0"/>
              </a:rPr>
              <a:t> Dial 7-1-1.</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Title 3">
            <a:extLst>
              <a:ext uri="{FF2B5EF4-FFF2-40B4-BE49-F238E27FC236}">
                <a16:creationId xmlns:a16="http://schemas.microsoft.com/office/drawing/2014/main" id="{3F89EF47-8856-B89F-649E-1C6F44471998}"/>
              </a:ext>
            </a:extLst>
          </p:cNvPr>
          <p:cNvSpPr>
            <a:spLocks noGrp="1"/>
          </p:cNvSpPr>
          <p:nvPr>
            <p:ph type="title"/>
          </p:nvPr>
        </p:nvSpPr>
        <p:spPr/>
        <p:txBody>
          <a:bodyPr>
            <a:normAutofit/>
          </a:bodyPr>
          <a:lstStyle/>
          <a:p>
            <a:r>
              <a:rPr lang="en-US" sz="2900" b="1" dirty="0">
                <a:effectLst/>
                <a:latin typeface="Arial Bold" panose="020B0704020202020204" pitchFamily="34" charset="0"/>
                <a:ea typeface="Times New Roman" panose="02020603050405020304" pitchFamily="18" charset="0"/>
                <a:cs typeface="Times New Roman" panose="02020603050405020304" pitchFamily="18" charset="0"/>
              </a:rPr>
              <a:t>Language Assistance Services &amp; Accommodation Information </a:t>
            </a:r>
            <a:r>
              <a:rPr lang="en-US" sz="2900" b="1" spc="-15" dirty="0">
                <a:effectLst/>
                <a:latin typeface="Arial Bold" panose="020B0704020202020204" pitchFamily="34" charset="0"/>
                <a:ea typeface="Times New Roman" panose="02020603050405020304" pitchFamily="18" charset="0"/>
                <a:cs typeface="Times New Roman" panose="02020603050405020304" pitchFamily="18" charset="0"/>
              </a:rPr>
              <a:t>for People with </a:t>
            </a:r>
            <a:r>
              <a:rPr lang="en-US" sz="2900" b="1" dirty="0">
                <a:effectLst/>
                <a:latin typeface="Arial Bold" panose="020B0704020202020204" pitchFamily="34" charset="0"/>
                <a:ea typeface="Times New Roman" panose="02020603050405020304" pitchFamily="18" charset="0"/>
                <a:cs typeface="Times New Roman" panose="02020603050405020304" pitchFamily="18" charset="0"/>
              </a:rPr>
              <a:t>Disabilities</a:t>
            </a:r>
            <a:endParaRPr lang="en-US" sz="2900" dirty="0"/>
          </a:p>
        </p:txBody>
      </p:sp>
      <p:sp>
        <p:nvSpPr>
          <p:cNvPr id="6" name="Text Placeholder 4">
            <a:extLst>
              <a:ext uri="{FF2B5EF4-FFF2-40B4-BE49-F238E27FC236}">
                <a16:creationId xmlns:a16="http://schemas.microsoft.com/office/drawing/2014/main" id="{3B1CFB3D-A3E1-0BB8-F93E-292EEC1AF9A3}"/>
              </a:ext>
            </a:extLst>
          </p:cNvPr>
          <p:cNvSpPr txBox="1">
            <a:spLocks/>
          </p:cNvSpPr>
          <p:nvPr/>
        </p:nvSpPr>
        <p:spPr>
          <a:xfrm>
            <a:off x="1498600" y="4420785"/>
            <a:ext cx="9067800" cy="1281515"/>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1800" dirty="0">
                <a:latin typeface="Calibri" panose="020F0502020204030204" pitchFamily="34" charset="0"/>
                <a:ea typeface="Calibri" panose="020F0502020204030204" pitchFamily="34" charset="0"/>
                <a:cs typeface="Times New Roman" panose="02020603050405020304" pitchFamily="18" charset="0"/>
              </a:rPr>
              <a:t>Puede obtener esta información en formatos alternativos como Braille, formato electrónico, etc. También disponemos de servicios gratuitos de asistencia lingüística. Póngase en contacto con </a:t>
            </a:r>
            <a:r>
              <a:rPr lang="es-MX" sz="1800" dirty="0">
                <a:highlight>
                  <a:srgbClr val="FFFF00"/>
                </a:highlight>
                <a:latin typeface="Calibri" panose="020F0502020204030204" pitchFamily="34" charset="0"/>
                <a:ea typeface="Calibri" panose="020F0502020204030204" pitchFamily="34" charset="0"/>
                <a:cs typeface="Times New Roman" panose="02020603050405020304" pitchFamily="18" charset="0"/>
              </a:rPr>
              <a:t>[Gestor del proyecto o creador del documento/Project manager </a:t>
            </a:r>
            <a:r>
              <a:rPr lang="es-MX" sz="1800" dirty="0" err="1">
                <a:highlight>
                  <a:srgbClr val="FFFF00"/>
                </a:highlight>
                <a:latin typeface="Calibri" panose="020F0502020204030204" pitchFamily="34" charset="0"/>
                <a:ea typeface="Calibri" panose="020F0502020204030204" pitchFamily="34" charset="0"/>
                <a:cs typeface="Times New Roman" panose="02020603050405020304" pitchFamily="18" charset="0"/>
              </a:rPr>
              <a:t>or</a:t>
            </a:r>
            <a:r>
              <a:rPr lang="es-MX" sz="1800" dirty="0">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s-MX" sz="1800" dirty="0" err="1">
                <a:highlight>
                  <a:srgbClr val="FFFF00"/>
                </a:highlight>
                <a:latin typeface="Calibri" panose="020F0502020204030204" pitchFamily="34" charset="0"/>
                <a:ea typeface="Calibri" panose="020F0502020204030204" pitchFamily="34" charset="0"/>
                <a:cs typeface="Times New Roman" panose="02020603050405020304" pitchFamily="18" charset="0"/>
              </a:rPr>
              <a:t>Document</a:t>
            </a:r>
            <a:r>
              <a:rPr lang="es-MX" sz="1800" dirty="0">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s-MX" sz="1800" dirty="0" err="1">
                <a:highlight>
                  <a:srgbClr val="FFFF00"/>
                </a:highlight>
                <a:latin typeface="Calibri" panose="020F0502020204030204" pitchFamily="34" charset="0"/>
                <a:ea typeface="Calibri" panose="020F0502020204030204" pitchFamily="34" charset="0"/>
                <a:cs typeface="Times New Roman" panose="02020603050405020304" pitchFamily="18" charset="0"/>
              </a:rPr>
              <a:t>Creator</a:t>
            </a:r>
            <a:r>
              <a:rPr lang="es-MX" sz="1800" dirty="0">
                <a:highlight>
                  <a:srgbClr val="FFFF00"/>
                </a:highlight>
                <a:latin typeface="Calibri" panose="020F0502020204030204" pitchFamily="34" charset="0"/>
                <a:ea typeface="Calibri" panose="020F0502020204030204" pitchFamily="34" charset="0"/>
                <a:cs typeface="Times New Roman" panose="02020603050405020304" pitchFamily="18" charset="0"/>
              </a:rPr>
              <a:t>]</a:t>
            </a:r>
            <a:r>
              <a:rPr lang="es-MX" sz="1800" dirty="0">
                <a:latin typeface="Calibri" panose="020F0502020204030204" pitchFamily="34" charset="0"/>
                <a:ea typeface="Calibri" panose="020F0502020204030204" pitchFamily="34" charset="0"/>
                <a:cs typeface="Times New Roman" panose="02020603050405020304" pitchFamily="18" charset="0"/>
              </a:rPr>
              <a:t> en </a:t>
            </a:r>
            <a:r>
              <a:rPr lang="es-MX" sz="1800" dirty="0">
                <a:highlight>
                  <a:srgbClr val="FFFF00"/>
                </a:highlight>
                <a:latin typeface="Calibri" panose="020F0502020204030204" pitchFamily="34" charset="0"/>
                <a:ea typeface="Calibri" panose="020F0502020204030204" pitchFamily="34" charset="0"/>
                <a:cs typeface="Times New Roman" panose="02020603050405020304" pitchFamily="18" charset="0"/>
              </a:rPr>
              <a:t>[correo electrónico/email]</a:t>
            </a:r>
            <a:r>
              <a:rPr lang="es-MX" sz="1800" dirty="0">
                <a:latin typeface="Calibri" panose="020F0502020204030204" pitchFamily="34" charset="0"/>
                <a:ea typeface="Calibri" panose="020F0502020204030204" pitchFamily="34" charset="0"/>
                <a:cs typeface="Times New Roman" panose="02020603050405020304" pitchFamily="18" charset="0"/>
              </a:rPr>
              <a:t> o </a:t>
            </a:r>
            <a:r>
              <a:rPr lang="es-MX" sz="1800" dirty="0">
                <a:highlight>
                  <a:srgbClr val="FFFF00"/>
                </a:highlight>
                <a:latin typeface="Calibri" panose="020F0502020204030204" pitchFamily="34" charset="0"/>
                <a:ea typeface="Calibri" panose="020F0502020204030204" pitchFamily="34" charset="0"/>
                <a:cs typeface="Times New Roman" panose="02020603050405020304" pitchFamily="18" charset="0"/>
              </a:rPr>
              <a:t>[número de teléfono/</a:t>
            </a:r>
            <a:r>
              <a:rPr lang="es-MX" sz="1800" dirty="0" err="1">
                <a:highlight>
                  <a:srgbClr val="FFFF00"/>
                </a:highlight>
                <a:latin typeface="Calibri" panose="020F0502020204030204" pitchFamily="34" charset="0"/>
                <a:ea typeface="Calibri" panose="020F0502020204030204" pitchFamily="34" charset="0"/>
                <a:cs typeface="Times New Roman" panose="02020603050405020304" pitchFamily="18" charset="0"/>
              </a:rPr>
              <a:t>telephone</a:t>
            </a:r>
            <a:r>
              <a:rPr lang="es-MX" sz="1800" dirty="0">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s-MX" sz="1800" dirty="0" err="1">
                <a:highlight>
                  <a:srgbClr val="FFFF00"/>
                </a:highlight>
                <a:latin typeface="Calibri" panose="020F0502020204030204" pitchFamily="34" charset="0"/>
                <a:ea typeface="Calibri" panose="020F0502020204030204" pitchFamily="34" charset="0"/>
                <a:cs typeface="Times New Roman" panose="02020603050405020304" pitchFamily="18" charset="0"/>
              </a:rPr>
              <a:t>number</a:t>
            </a:r>
            <a:r>
              <a:rPr lang="es-MX" sz="1800" dirty="0">
                <a:highlight>
                  <a:srgbClr val="FFFF00"/>
                </a:highlight>
                <a:latin typeface="Calibri" panose="020F0502020204030204" pitchFamily="34" charset="0"/>
                <a:ea typeface="Calibri" panose="020F0502020204030204" pitchFamily="34" charset="0"/>
                <a:cs typeface="Times New Roman" panose="02020603050405020304" pitchFamily="18" charset="0"/>
              </a:rPr>
              <a:t>]</a:t>
            </a:r>
            <a:r>
              <a:rPr lang="es-MX" sz="1800" dirty="0">
                <a:latin typeface="Calibri" panose="020F0502020204030204" pitchFamily="34" charset="0"/>
                <a:ea typeface="Calibri" panose="020F0502020204030204" pitchFamily="34" charset="0"/>
                <a:cs typeface="Times New Roman" panose="02020603050405020304" pitchFamily="18" charset="0"/>
              </a:rPr>
              <a:t>. </a:t>
            </a:r>
            <a:r>
              <a:rPr lang="es-ES" sz="1800" dirty="0">
                <a:latin typeface="Calibri" panose="020F0502020204030204" pitchFamily="34" charset="0"/>
                <a:ea typeface="Calibri" panose="020F0502020204030204" pitchFamily="34" charset="0"/>
                <a:cs typeface="Times New Roman" panose="02020603050405020304" pitchFamily="18" charset="0"/>
              </a:rPr>
              <a:t>Los usuarios del servicio de retransmisión deben marcar el 7-1-1</a:t>
            </a:r>
            <a:endParaRPr lang="en-US" dirty="0"/>
          </a:p>
        </p:txBody>
      </p:sp>
      <p:sp>
        <p:nvSpPr>
          <p:cNvPr id="8" name="TextBox 7">
            <a:extLst>
              <a:ext uri="{FF2B5EF4-FFF2-40B4-BE49-F238E27FC236}">
                <a16:creationId xmlns:a16="http://schemas.microsoft.com/office/drawing/2014/main" id="{E3B09917-8BE3-2D51-6E07-DCF3B8D04ECC}"/>
              </a:ext>
            </a:extLst>
          </p:cNvPr>
          <p:cNvSpPr txBox="1"/>
          <p:nvPr/>
        </p:nvSpPr>
        <p:spPr>
          <a:xfrm>
            <a:off x="1498600" y="3766235"/>
            <a:ext cx="8693150" cy="646331"/>
          </a:xfrm>
          <a:prstGeom prst="rect">
            <a:avLst/>
          </a:prstGeom>
          <a:noFill/>
        </p:spPr>
        <p:txBody>
          <a:bodyPr wrap="square">
            <a:spAutoFit/>
          </a:bodyPr>
          <a:lstStyle/>
          <a:p>
            <a:r>
              <a:rPr lang="es-MX" sz="1800" b="1" dirty="0">
                <a:effectLst/>
                <a:latin typeface="Arial" panose="020B0604020202020204" pitchFamily="34" charset="0"/>
                <a:ea typeface="Calibri" panose="020F0502020204030204" pitchFamily="34" charset="0"/>
              </a:rPr>
              <a:t>Servicios de asistencia lingüística e información sobre alojamiento para personas con discapacidad</a:t>
            </a:r>
            <a:endParaRPr lang="en-US" dirty="0"/>
          </a:p>
        </p:txBody>
      </p:sp>
    </p:spTree>
    <p:extLst>
      <p:ext uri="{BB962C8B-B14F-4D97-AF65-F5344CB8AC3E}">
        <p14:creationId xmlns:p14="http://schemas.microsoft.com/office/powerpoint/2010/main" val="3480209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EC9FE-6D88-DB7A-07A2-4BF48497B9A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8B90181-037F-927E-71FD-1AF5F591D4E7}"/>
              </a:ext>
            </a:extLst>
          </p:cNvPr>
          <p:cNvSpPr txBox="1"/>
          <p:nvPr/>
        </p:nvSpPr>
        <p:spPr>
          <a:xfrm>
            <a:off x="825190" y="613317"/>
            <a:ext cx="4650059" cy="954107"/>
          </a:xfrm>
          <a:prstGeom prst="rect">
            <a:avLst/>
          </a:prstGeom>
          <a:noFill/>
        </p:spPr>
        <p:txBody>
          <a:bodyPr wrap="square" rtlCol="0">
            <a:spAutoFit/>
          </a:bodyPr>
          <a:lstStyle/>
          <a:p>
            <a:r>
              <a:rPr lang="en-US" sz="2800" b="1" dirty="0">
                <a:latin typeface="Segoe Condensed" panose="020B0606040200020203" pitchFamily="34" charset="0"/>
              </a:rPr>
              <a:t>ITEM 2: RECOMMEND BEND DEVELOPMENT CODE CHANGES</a:t>
            </a:r>
          </a:p>
        </p:txBody>
      </p:sp>
      <p:sp>
        <p:nvSpPr>
          <p:cNvPr id="4" name="TextBox 3">
            <a:extLst>
              <a:ext uri="{FF2B5EF4-FFF2-40B4-BE49-F238E27FC236}">
                <a16:creationId xmlns:a16="http://schemas.microsoft.com/office/drawing/2014/main" id="{87667149-FB2C-2E01-CFF0-FCC16935EFB8}"/>
              </a:ext>
            </a:extLst>
          </p:cNvPr>
          <p:cNvSpPr txBox="1"/>
          <p:nvPr/>
        </p:nvSpPr>
        <p:spPr>
          <a:xfrm>
            <a:off x="825190" y="2228671"/>
            <a:ext cx="6601522" cy="2246769"/>
          </a:xfrm>
          <a:prstGeom prst="rect">
            <a:avLst/>
          </a:prstGeom>
          <a:noFill/>
        </p:spPr>
        <p:txBody>
          <a:bodyPr wrap="square" rtlCol="0">
            <a:spAutoFit/>
          </a:bodyPr>
          <a:lstStyle/>
          <a:p>
            <a:r>
              <a:rPr lang="en-US" sz="2000" i="1" dirty="0"/>
              <a:t>Consideration of recommending the proposed amendments to Article XIV. Chapter 4.2 Bend Central District Design Standards to the Bend Planning Commission and the Bend City Council.</a:t>
            </a:r>
          </a:p>
          <a:p>
            <a:endParaRPr lang="en-US" sz="2000" i="1" dirty="0"/>
          </a:p>
          <a:p>
            <a:endParaRPr lang="en-US" sz="2000" dirty="0"/>
          </a:p>
          <a:p>
            <a:r>
              <a:rPr lang="en-US" sz="2000" i="1" dirty="0"/>
              <a:t> </a:t>
            </a:r>
            <a:endParaRPr lang="en-US" sz="2000" dirty="0"/>
          </a:p>
          <a:p>
            <a:r>
              <a:rPr lang="en-US" sz="2000" i="1" dirty="0"/>
              <a:t>Presentation Pauline Hardie, Senior Planner</a:t>
            </a:r>
            <a:endParaRPr lang="en-US" sz="2000" dirty="0"/>
          </a:p>
        </p:txBody>
      </p:sp>
    </p:spTree>
    <p:extLst>
      <p:ext uri="{BB962C8B-B14F-4D97-AF65-F5344CB8AC3E}">
        <p14:creationId xmlns:p14="http://schemas.microsoft.com/office/powerpoint/2010/main" val="2586140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9780229-3FE6-12EE-9C6B-7090FB2CA2B4}"/>
              </a:ext>
            </a:extLst>
          </p:cNvPr>
          <p:cNvSpPr>
            <a:spLocks noGrp="1"/>
          </p:cNvSpPr>
          <p:nvPr>
            <p:ph sz="half" idx="1"/>
          </p:nvPr>
        </p:nvSpPr>
        <p:spPr/>
        <p:txBody>
          <a:bodyPr/>
          <a:lstStyle/>
          <a:p>
            <a:pPr marL="0" indent="0">
              <a:buNone/>
            </a:pPr>
            <a:r>
              <a:rPr lang="en-US" b="1" dirty="0"/>
              <a:t>2.7.3240 Design Standards.</a:t>
            </a:r>
            <a:endParaRPr lang="en-US" dirty="0"/>
          </a:p>
          <a:p>
            <a:pPr marL="347663" indent="-347663">
              <a:buNone/>
            </a:pPr>
            <a:r>
              <a:rPr lang="en-US" b="1" dirty="0"/>
              <a:t>A.	</a:t>
            </a:r>
            <a:r>
              <a:rPr lang="en-US" dirty="0"/>
              <a:t>Development in the BCD is subject to the following design standards. These standards are in addition to the regulations of BDC Chapter 4.2, Minimum Development Standards Review, Site Plan Review and Design Review, but replace design standards of the underlying zoning district and the standards in BDC 3.6.200(D), Townhomes, BDC 3.6.200(I), Residential Uses within Commercial Districts, BDC 2.3.400, Site Layout and Building Orientation and BDC 2.2.500, Site Layout and Building Orientation.</a:t>
            </a:r>
          </a:p>
          <a:p>
            <a:pPr marL="0" indent="0">
              <a:buNone/>
            </a:pPr>
            <a:r>
              <a:rPr lang="en-US" b="1" dirty="0"/>
              <a:t>***	</a:t>
            </a:r>
            <a:endParaRPr lang="en-US" dirty="0"/>
          </a:p>
          <a:p>
            <a:pPr marL="288925" indent="-288925">
              <a:buNone/>
            </a:pPr>
            <a:r>
              <a:rPr lang="en-US" b="1" u="sng" dirty="0"/>
              <a:t>B. </a:t>
            </a:r>
            <a:r>
              <a:rPr lang="en-US" b="1" i="1" u="sng" dirty="0"/>
              <a:t>Exemption.</a:t>
            </a:r>
            <a:r>
              <a:rPr lang="en-US" dirty="0"/>
              <a:t> </a:t>
            </a:r>
            <a:r>
              <a:rPr lang="en-US" u="sng" dirty="0"/>
              <a:t>Exterior design alterations to existing buildings are exempt from the design standards in this section and from BDC 4.2.600, Design Review.</a:t>
            </a:r>
            <a:r>
              <a:rPr lang="en-US" dirty="0"/>
              <a:t> </a:t>
            </a:r>
          </a:p>
        </p:txBody>
      </p:sp>
      <p:sp>
        <p:nvSpPr>
          <p:cNvPr id="5" name="Title 4">
            <a:extLst>
              <a:ext uri="{FF2B5EF4-FFF2-40B4-BE49-F238E27FC236}">
                <a16:creationId xmlns:a16="http://schemas.microsoft.com/office/drawing/2014/main" id="{31ED5189-E69C-BA4F-3E96-5D8DAA053394}"/>
              </a:ext>
            </a:extLst>
          </p:cNvPr>
          <p:cNvSpPr>
            <a:spLocks noGrp="1"/>
          </p:cNvSpPr>
          <p:nvPr>
            <p:ph type="title"/>
          </p:nvPr>
        </p:nvSpPr>
        <p:spPr/>
        <p:txBody>
          <a:bodyPr/>
          <a:lstStyle/>
          <a:p>
            <a:r>
              <a:rPr lang="en-US" dirty="0"/>
              <a:t>Bend Central District </a:t>
            </a:r>
          </a:p>
        </p:txBody>
      </p:sp>
    </p:spTree>
    <p:extLst>
      <p:ext uri="{BB962C8B-B14F-4D97-AF65-F5344CB8AC3E}">
        <p14:creationId xmlns:p14="http://schemas.microsoft.com/office/powerpoint/2010/main" val="1643721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3F899A-74E5-F5B7-8DF7-C6BCE73AEB7F}"/>
              </a:ext>
            </a:extLst>
          </p:cNvPr>
          <p:cNvSpPr>
            <a:spLocks noGrp="1"/>
          </p:cNvSpPr>
          <p:nvPr>
            <p:ph sz="half" idx="1"/>
          </p:nvPr>
        </p:nvSpPr>
        <p:spPr/>
        <p:txBody>
          <a:bodyPr>
            <a:normAutofit fontScale="92500" lnSpcReduction="20000"/>
          </a:bodyPr>
          <a:lstStyle/>
          <a:p>
            <a:pPr marL="0" indent="0">
              <a:buNone/>
            </a:pPr>
            <a:r>
              <a:rPr lang="en-US" dirty="0"/>
              <a:t>A. </a:t>
            </a:r>
            <a:r>
              <a:rPr lang="en-US" b="1" i="1" dirty="0"/>
              <a:t>Applicability.</a:t>
            </a:r>
            <a:r>
              <a:rPr lang="en-US" dirty="0"/>
              <a:t> Design Review is required for exterior alterations to existing buildings that modify 25% or more of the surface area of any exterior wall or roof where Minimum Development Standards Review or Site Plan Review is not otherwise required.</a:t>
            </a:r>
          </a:p>
          <a:p>
            <a:pPr marL="347663" indent="-347663">
              <a:buNone/>
            </a:pPr>
            <a:r>
              <a:rPr lang="en-US" dirty="0"/>
              <a:t>B. </a:t>
            </a:r>
            <a:r>
              <a:rPr lang="en-US" b="1" i="1" dirty="0"/>
              <a:t>Exemptions.</a:t>
            </a:r>
            <a:r>
              <a:rPr lang="en-US" dirty="0"/>
              <a:t> The following activities or structures are not subject to this section:</a:t>
            </a:r>
          </a:p>
          <a:p>
            <a:pPr marL="0" indent="0">
              <a:buNone/>
            </a:pPr>
            <a:r>
              <a:rPr lang="en-US" dirty="0"/>
              <a:t>***</a:t>
            </a:r>
          </a:p>
          <a:p>
            <a:pPr marL="347663" indent="-347663">
              <a:buNone/>
            </a:pPr>
            <a:r>
              <a:rPr lang="en-US" dirty="0"/>
              <a:t>2. Exterior alterations to existing buildings that modify less than 25% of the surface area of any exterior wall or roof </a:t>
            </a:r>
            <a:r>
              <a:rPr lang="en-US" b="1" dirty="0">
                <a:highlight>
                  <a:srgbClr val="FFFF00"/>
                </a:highlight>
              </a:rPr>
              <a:t>where there is no net loss of glazing</a:t>
            </a:r>
            <a:r>
              <a:rPr lang="en-US" b="1" dirty="0"/>
              <a:t>.</a:t>
            </a:r>
          </a:p>
          <a:p>
            <a:pPr marL="347663" indent="-347663">
              <a:buNone/>
            </a:pPr>
            <a:r>
              <a:rPr lang="en-US" dirty="0"/>
              <a:t>***</a:t>
            </a:r>
          </a:p>
          <a:p>
            <a:pPr marL="347663" indent="-347663">
              <a:buNone/>
            </a:pPr>
            <a:r>
              <a:rPr lang="en-US" dirty="0"/>
              <a:t>5.	Single-unit detached dwellings</a:t>
            </a:r>
            <a:r>
              <a:rPr lang="en-US" u="sng" dirty="0"/>
              <a:t>, townhomes, accessory dwelling units, duplexes, triplexes, quadplexes, single room occupancies with six or fewer units and cottage developments.</a:t>
            </a:r>
            <a:endParaRPr lang="en-US" dirty="0"/>
          </a:p>
          <a:p>
            <a:pPr marL="0" indent="0">
              <a:buNone/>
            </a:pPr>
            <a:r>
              <a:rPr lang="en-US" b="1" dirty="0"/>
              <a:t>***</a:t>
            </a:r>
            <a:endParaRPr lang="en-US" dirty="0"/>
          </a:p>
          <a:p>
            <a:pPr marL="347663" indent="-347663">
              <a:buNone/>
            </a:pPr>
            <a:r>
              <a:rPr lang="en-US" u="sng" dirty="0"/>
              <a:t>9. 	Existing buildings located in the Bend Central District (BCD). See BDC 2.7.3240, Design Standards. </a:t>
            </a:r>
            <a:endParaRPr lang="en-US" dirty="0"/>
          </a:p>
          <a:p>
            <a:endParaRPr lang="en-US" dirty="0"/>
          </a:p>
        </p:txBody>
      </p:sp>
      <p:sp>
        <p:nvSpPr>
          <p:cNvPr id="3" name="Title 2">
            <a:extLst>
              <a:ext uri="{FF2B5EF4-FFF2-40B4-BE49-F238E27FC236}">
                <a16:creationId xmlns:a16="http://schemas.microsoft.com/office/drawing/2014/main" id="{EC2D668E-2991-66F1-5F63-88E2CF29CFC3}"/>
              </a:ext>
            </a:extLst>
          </p:cNvPr>
          <p:cNvSpPr>
            <a:spLocks noGrp="1"/>
          </p:cNvSpPr>
          <p:nvPr>
            <p:ph type="title"/>
          </p:nvPr>
        </p:nvSpPr>
        <p:spPr/>
        <p:txBody>
          <a:bodyPr/>
          <a:lstStyle/>
          <a:p>
            <a:r>
              <a:rPr lang="en-US" dirty="0"/>
              <a:t>4.2.600 Design Review </a:t>
            </a:r>
          </a:p>
        </p:txBody>
      </p:sp>
    </p:spTree>
    <p:extLst>
      <p:ext uri="{BB962C8B-B14F-4D97-AF65-F5344CB8AC3E}">
        <p14:creationId xmlns:p14="http://schemas.microsoft.com/office/powerpoint/2010/main" val="624931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18DC51-2372-5FD0-1F18-5B4386FE1C44}"/>
              </a:ext>
            </a:extLst>
          </p:cNvPr>
          <p:cNvSpPr>
            <a:spLocks noGrp="1"/>
          </p:cNvSpPr>
          <p:nvPr>
            <p:ph sz="half" idx="1"/>
          </p:nvPr>
        </p:nvSpPr>
        <p:spPr/>
        <p:txBody>
          <a:bodyPr>
            <a:normAutofit/>
          </a:bodyPr>
          <a:lstStyle/>
          <a:p>
            <a:pPr marL="0" indent="0">
              <a:buNone/>
            </a:pPr>
            <a:r>
              <a:rPr lang="en-US" dirty="0"/>
              <a:t>3. Transparency.</a:t>
            </a:r>
          </a:p>
          <a:p>
            <a:pPr marL="914400" indent="-457200">
              <a:buNone/>
            </a:pPr>
            <a:r>
              <a:rPr lang="en-US" dirty="0"/>
              <a:t>a. On main streets, facades that face the main street must include transparency/glazing (i.e., glass windows and/or glass doors) totaling a minimum of 40% of the ground level wall area and 20% on the upper level(s) wall area.</a:t>
            </a:r>
          </a:p>
          <a:p>
            <a:pPr marL="914400" indent="-457200">
              <a:buNone/>
            </a:pPr>
            <a:r>
              <a:rPr lang="en-US" dirty="0"/>
              <a:t>b. Facades that face a non-main street must include transparency/glazing (i.e., glass windows and/or glass doors) totaling a minimum of 25% of the ground level wall area and 20% on the upper level(s) wall.</a:t>
            </a:r>
          </a:p>
        </p:txBody>
      </p:sp>
      <p:sp>
        <p:nvSpPr>
          <p:cNvPr id="3" name="Title 2">
            <a:extLst>
              <a:ext uri="{FF2B5EF4-FFF2-40B4-BE49-F238E27FC236}">
                <a16:creationId xmlns:a16="http://schemas.microsoft.com/office/drawing/2014/main" id="{63CFEC3C-51F8-F04C-4985-7DF1C9ABC432}"/>
              </a:ext>
            </a:extLst>
          </p:cNvPr>
          <p:cNvSpPr>
            <a:spLocks noGrp="1"/>
          </p:cNvSpPr>
          <p:nvPr>
            <p:ph type="title"/>
          </p:nvPr>
        </p:nvSpPr>
        <p:spPr/>
        <p:txBody>
          <a:bodyPr>
            <a:normAutofit/>
          </a:bodyPr>
          <a:lstStyle/>
          <a:p>
            <a:r>
              <a:rPr lang="en-US" sz="3100" dirty="0"/>
              <a:t>Bend Central District Design Standards 2.7.3240(A)(3) </a:t>
            </a:r>
          </a:p>
        </p:txBody>
      </p:sp>
    </p:spTree>
    <p:extLst>
      <p:ext uri="{BB962C8B-B14F-4D97-AF65-F5344CB8AC3E}">
        <p14:creationId xmlns:p14="http://schemas.microsoft.com/office/powerpoint/2010/main" val="3308175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6D1110-0630-BF67-0ED7-C8D7B61265D9}"/>
              </a:ext>
            </a:extLst>
          </p:cNvPr>
          <p:cNvSpPr>
            <a:spLocks noGrp="1"/>
          </p:cNvSpPr>
          <p:nvPr>
            <p:ph sz="half" idx="1"/>
          </p:nvPr>
        </p:nvSpPr>
        <p:spPr/>
        <p:txBody>
          <a:bodyPr>
            <a:normAutofit/>
          </a:bodyPr>
          <a:lstStyle/>
          <a:p>
            <a:pPr marL="0" indent="0">
              <a:buNone/>
            </a:pPr>
            <a:r>
              <a:rPr lang="en-US" b="1" i="1" u="sng" dirty="0"/>
              <a:t>Bend Central District </a:t>
            </a:r>
          </a:p>
          <a:p>
            <a:r>
              <a:rPr lang="en-US" b="1" dirty="0"/>
              <a:t>2.7.3240 </a:t>
            </a:r>
            <a:r>
              <a:rPr lang="en-US" b="1" i="1" u="sng" dirty="0"/>
              <a:t>B. Exemption.</a:t>
            </a:r>
            <a:r>
              <a:rPr lang="en-US" u="sng" dirty="0"/>
              <a:t> Exterior design alterations to existing buildings are exempt from the design standards in this section and from BDC 4.2.600, Design Review</a:t>
            </a:r>
            <a:r>
              <a:rPr lang="en-US" dirty="0"/>
              <a:t> </a:t>
            </a:r>
            <a:r>
              <a:rPr lang="en-US" b="1" u="sng" dirty="0">
                <a:highlight>
                  <a:srgbClr val="FFFF00"/>
                </a:highlight>
              </a:rPr>
              <a:t>where there is less than (add %) net loss of glazing</a:t>
            </a:r>
            <a:endParaRPr lang="en-US" u="sng" dirty="0">
              <a:highlight>
                <a:srgbClr val="FFFF00"/>
              </a:highlight>
            </a:endParaRPr>
          </a:p>
          <a:p>
            <a:endParaRPr lang="en-US" dirty="0"/>
          </a:p>
          <a:p>
            <a:endParaRPr lang="en-US" dirty="0"/>
          </a:p>
          <a:p>
            <a:endParaRPr lang="en-US" dirty="0"/>
          </a:p>
          <a:p>
            <a:r>
              <a:rPr lang="en-US" b="1" dirty="0"/>
              <a:t>4.2.600 (B)</a:t>
            </a:r>
            <a:r>
              <a:rPr lang="en-US" u="sng" dirty="0"/>
              <a:t>9. Existing buildings located in the Bend Central District (BCD) </a:t>
            </a:r>
            <a:r>
              <a:rPr lang="en-US" b="1" u="sng" dirty="0">
                <a:highlight>
                  <a:srgbClr val="FFFF00"/>
                </a:highlight>
              </a:rPr>
              <a:t>where there is less than (add %) net loss of glazing</a:t>
            </a:r>
            <a:r>
              <a:rPr lang="en-US" u="sng" dirty="0"/>
              <a:t>. See BDC 2.7.3240, Design Standards. </a:t>
            </a:r>
            <a:endParaRPr lang="en-US" dirty="0"/>
          </a:p>
          <a:p>
            <a:endParaRPr lang="en-US" dirty="0"/>
          </a:p>
          <a:p>
            <a:endParaRPr lang="en-US" dirty="0"/>
          </a:p>
        </p:txBody>
      </p:sp>
      <p:sp>
        <p:nvSpPr>
          <p:cNvPr id="3" name="Title 2">
            <a:extLst>
              <a:ext uri="{FF2B5EF4-FFF2-40B4-BE49-F238E27FC236}">
                <a16:creationId xmlns:a16="http://schemas.microsoft.com/office/drawing/2014/main" id="{9336E64D-71F9-DA0C-B75D-669D513A897C}"/>
              </a:ext>
            </a:extLst>
          </p:cNvPr>
          <p:cNvSpPr>
            <a:spLocks noGrp="1"/>
          </p:cNvSpPr>
          <p:nvPr>
            <p:ph type="title"/>
          </p:nvPr>
        </p:nvSpPr>
        <p:spPr/>
        <p:txBody>
          <a:bodyPr/>
          <a:lstStyle/>
          <a:p>
            <a:r>
              <a:rPr lang="en-US" dirty="0"/>
              <a:t>Proposed Recommendation </a:t>
            </a:r>
          </a:p>
        </p:txBody>
      </p:sp>
    </p:spTree>
    <p:extLst>
      <p:ext uri="{BB962C8B-B14F-4D97-AF65-F5344CB8AC3E}">
        <p14:creationId xmlns:p14="http://schemas.microsoft.com/office/powerpoint/2010/main" val="1980918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61146-3B5E-6BBB-5A79-318727C49C2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D50BBB6-C79B-ED8E-703E-E7D96510DDDE}"/>
              </a:ext>
            </a:extLst>
          </p:cNvPr>
          <p:cNvSpPr txBox="1"/>
          <p:nvPr/>
        </p:nvSpPr>
        <p:spPr>
          <a:xfrm>
            <a:off x="825190" y="613317"/>
            <a:ext cx="4650059" cy="954107"/>
          </a:xfrm>
          <a:prstGeom prst="rect">
            <a:avLst/>
          </a:prstGeom>
          <a:noFill/>
        </p:spPr>
        <p:txBody>
          <a:bodyPr wrap="square" rtlCol="0">
            <a:spAutoFit/>
          </a:bodyPr>
          <a:lstStyle/>
          <a:p>
            <a:r>
              <a:rPr lang="en-US" sz="2800" b="1" dirty="0">
                <a:latin typeface="Segoe Condensed" panose="020B0606040200020203" pitchFamily="34" charset="0"/>
              </a:rPr>
              <a:t>ITEM 3: CORE AREA BUSINESS PROPERTY OWNER IMPACT</a:t>
            </a:r>
          </a:p>
        </p:txBody>
      </p:sp>
      <p:sp>
        <p:nvSpPr>
          <p:cNvPr id="4" name="TextBox 3">
            <a:extLst>
              <a:ext uri="{FF2B5EF4-FFF2-40B4-BE49-F238E27FC236}">
                <a16:creationId xmlns:a16="http://schemas.microsoft.com/office/drawing/2014/main" id="{625D50B0-35DD-6C46-2FA0-B30788E859FD}"/>
              </a:ext>
            </a:extLst>
          </p:cNvPr>
          <p:cNvSpPr txBox="1"/>
          <p:nvPr/>
        </p:nvSpPr>
        <p:spPr>
          <a:xfrm>
            <a:off x="825190" y="2228671"/>
            <a:ext cx="6601522" cy="1631216"/>
          </a:xfrm>
          <a:prstGeom prst="rect">
            <a:avLst/>
          </a:prstGeom>
          <a:noFill/>
        </p:spPr>
        <p:txBody>
          <a:bodyPr wrap="square" rtlCol="0">
            <a:spAutoFit/>
          </a:bodyPr>
          <a:lstStyle/>
          <a:p>
            <a:r>
              <a:rPr lang="en-US" sz="2000" i="1" dirty="0"/>
              <a:t>A monthly update on the general economic/area impact update or proposed investment opportunities from a Core Area Urban Renewal Area business and/or property owner.</a:t>
            </a:r>
            <a:endParaRPr lang="en-US" sz="2000" dirty="0"/>
          </a:p>
          <a:p>
            <a:r>
              <a:rPr lang="en-US" sz="2000" i="1" dirty="0"/>
              <a:t> </a:t>
            </a:r>
            <a:endParaRPr lang="en-US" sz="2000" dirty="0"/>
          </a:p>
          <a:p>
            <a:r>
              <a:rPr lang="en-US" sz="2000" i="1" dirty="0"/>
              <a:t>Business/Property Owner: Compass Commercial</a:t>
            </a:r>
            <a:endParaRPr lang="en-US" sz="2000" dirty="0"/>
          </a:p>
        </p:txBody>
      </p:sp>
    </p:spTree>
    <p:extLst>
      <p:ext uri="{BB962C8B-B14F-4D97-AF65-F5344CB8AC3E}">
        <p14:creationId xmlns:p14="http://schemas.microsoft.com/office/powerpoint/2010/main" val="3645710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8B6D6-673D-4983-0AB3-9804779DA68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C9D67DC-6797-C7D4-092E-B589365A41F4}"/>
              </a:ext>
            </a:extLst>
          </p:cNvPr>
          <p:cNvSpPr txBox="1"/>
          <p:nvPr/>
        </p:nvSpPr>
        <p:spPr>
          <a:xfrm>
            <a:off x="825190" y="613317"/>
            <a:ext cx="4650059" cy="1384995"/>
          </a:xfrm>
          <a:prstGeom prst="rect">
            <a:avLst/>
          </a:prstGeom>
          <a:noFill/>
        </p:spPr>
        <p:txBody>
          <a:bodyPr wrap="square" rtlCol="0">
            <a:spAutoFit/>
          </a:bodyPr>
          <a:lstStyle/>
          <a:p>
            <a:r>
              <a:rPr lang="en-US" sz="2800" b="1" dirty="0">
                <a:latin typeface="Segoe Condensed" panose="020B0606040200020203" pitchFamily="34" charset="0"/>
              </a:rPr>
              <a:t>ITEM 4: DRAFT OUTLINE OF THE CORE AREA INVESTMENT STRATEGY AND ACTION PLAN</a:t>
            </a:r>
          </a:p>
        </p:txBody>
      </p:sp>
      <p:sp>
        <p:nvSpPr>
          <p:cNvPr id="4" name="TextBox 3">
            <a:extLst>
              <a:ext uri="{FF2B5EF4-FFF2-40B4-BE49-F238E27FC236}">
                <a16:creationId xmlns:a16="http://schemas.microsoft.com/office/drawing/2014/main" id="{86719585-B626-575D-3232-530B13825368}"/>
              </a:ext>
            </a:extLst>
          </p:cNvPr>
          <p:cNvSpPr txBox="1"/>
          <p:nvPr/>
        </p:nvSpPr>
        <p:spPr>
          <a:xfrm>
            <a:off x="825190" y="2228671"/>
            <a:ext cx="6601522" cy="707886"/>
          </a:xfrm>
          <a:prstGeom prst="rect">
            <a:avLst/>
          </a:prstGeom>
          <a:noFill/>
        </p:spPr>
        <p:txBody>
          <a:bodyPr wrap="square" rtlCol="0">
            <a:spAutoFit/>
          </a:bodyPr>
          <a:lstStyle/>
          <a:p>
            <a:r>
              <a:rPr lang="en-US" sz="2000" i="1" dirty="0"/>
              <a:t>A presentation and discussion about the draft Core Area Investment and Action Plan Framework.</a:t>
            </a:r>
            <a:endParaRPr lang="en-US" sz="2000" dirty="0"/>
          </a:p>
        </p:txBody>
      </p:sp>
    </p:spTree>
    <p:extLst>
      <p:ext uri="{BB962C8B-B14F-4D97-AF65-F5344CB8AC3E}">
        <p14:creationId xmlns:p14="http://schemas.microsoft.com/office/powerpoint/2010/main" val="2071494842"/>
      </p:ext>
    </p:extLst>
  </p:cSld>
  <p:clrMapOvr>
    <a:masterClrMapping/>
  </p:clrMapOvr>
</p:sld>
</file>

<file path=ppt/theme/theme1.xml><?xml version="1.0" encoding="utf-8"?>
<a:theme xmlns:a="http://schemas.openxmlformats.org/drawingml/2006/main" name="CoB PowerPoint Theme 2023">
  <a:themeElements>
    <a:clrScheme name="Juniper Shades">
      <a:dk1>
        <a:srgbClr val="000000"/>
      </a:dk1>
      <a:lt1>
        <a:srgbClr val="FFFFFF"/>
      </a:lt1>
      <a:dk2>
        <a:srgbClr val="000000"/>
      </a:dk2>
      <a:lt2>
        <a:srgbClr val="FFFFFF"/>
      </a:lt2>
      <a:accent1>
        <a:srgbClr val="084A55"/>
      </a:accent1>
      <a:accent2>
        <a:srgbClr val="00717C"/>
      </a:accent2>
      <a:accent3>
        <a:srgbClr val="83A8B0"/>
      </a:accent3>
      <a:accent4>
        <a:srgbClr val="AAC8CD"/>
      </a:accent4>
      <a:accent5>
        <a:srgbClr val="E3E0C5"/>
      </a:accent5>
      <a:accent6>
        <a:srgbClr val="E8E179"/>
      </a:accent6>
      <a:hlink>
        <a:srgbClr val="AE2024"/>
      </a:hlink>
      <a:folHlink>
        <a:srgbClr val="AE2024"/>
      </a:folHlink>
    </a:clrScheme>
    <a:fontScheme name="City of Bend 2022">
      <a:majorFont>
        <a:latin typeface="Arial Bold"/>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B PowerPoint Template 2025.potx" id="{1774B87B-4BB6-444E-B727-46FC8946FD02}" vid="{C2B5819D-5925-4277-B098-B132132D7E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25a0809-3aa9-429f-8582-adf3692d21c6">
      <Terms xmlns="http://schemas.microsoft.com/office/infopath/2007/PartnerControls"/>
    </lcf76f155ced4ddcb4097134ff3c332f>
    <TaxCatchAll xmlns="026248f0-b968-461f-a166-720658ab945f" xsi:nil="true"/>
    <SharedWithUsers xmlns="026248f0-b968-461f-a166-720658ab945f">
      <UserInfo>
        <DisplayName>René Mitchell</DisplayName>
        <AccountId>75</AccountId>
        <AccountType/>
      </UserInfo>
      <UserInfo>
        <DisplayName>Jacob Larsen</DisplayName>
        <AccountId>28</AccountId>
        <AccountType/>
      </UserInfo>
    </SharedWithUsers>
    <_dlc_DocId xmlns="026248f0-b968-461f-a166-720658ab945f">7VET22SS2S7X-133317590-1151</_dlc_DocId>
    <_dlc_DocIdUrl xmlns="026248f0-b968-461f-a166-720658ab945f">
      <Url>https://bendoregon.sharepoint.com/sites/ecdev/_layouts/15/DocIdRedir.aspx?ID=7VET22SS2S7X-133317590-1151</Url>
      <Description>7VET22SS2S7X-133317590-1151</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0257EC638F267F4EA852611E036E1234" ma:contentTypeVersion="19" ma:contentTypeDescription="Create a new document." ma:contentTypeScope="" ma:versionID="5e15d61d5be91a95e3722f2d4607186a">
  <xsd:schema xmlns:xsd="http://www.w3.org/2001/XMLSchema" xmlns:xs="http://www.w3.org/2001/XMLSchema" xmlns:p="http://schemas.microsoft.com/office/2006/metadata/properties" xmlns:ns2="026248f0-b968-461f-a166-720658ab945f" xmlns:ns3="b25a0809-3aa9-429f-8582-adf3692d21c6" targetNamespace="http://schemas.microsoft.com/office/2006/metadata/properties" ma:root="true" ma:fieldsID="68a61956094b1794eb7b42fbc2cc3b1a" ns2:_="" ns3:_="">
    <xsd:import namespace="026248f0-b968-461f-a166-720658ab945f"/>
    <xsd:import namespace="b25a0809-3aa9-429f-8582-adf3692d21c6"/>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2:SharedWithUsers" minOccurs="0"/>
                <xsd:element ref="ns2:SharedWithDetails" minOccurs="0"/>
                <xsd:element ref="ns3:lcf76f155ced4ddcb4097134ff3c332f" minOccurs="0"/>
                <xsd:element ref="ns2:TaxCatchAll" minOccurs="0"/>
                <xsd:element ref="ns3:MediaServiceObjectDetectorVersions" minOccurs="0"/>
                <xsd:element ref="ns3:MediaServiceSearchProperties" minOccurs="0"/>
                <xsd:element ref="ns3:MediaServiceDateTaken" minOccurs="0"/>
                <xsd:element ref="ns3:MediaLengthInSecond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6248f0-b968-461f-a166-720658ab945f"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3b92d77-8b15-4148-bb8f-8403e89e1e30}" ma:internalName="TaxCatchAll" ma:showField="CatchAllData" ma:web="026248f0-b968-461f-a166-720658ab945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25a0809-3aa9-429f-8582-adf3692d21c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33022fe-1e51-4b20-963d-b591020e5c8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DateTaken" ma:index="26" nillable="true" ma:displayName="MediaServiceDateTaken" ma:hidden="true" ma:indexed="true" ma:internalName="MediaServiceDateTake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4227B8-E3A1-4671-9687-07C6C51AF493}">
  <ds:schemaRefs>
    <ds:schemaRef ds:uri="http://purl.org/dc/elements/1.1/"/>
    <ds:schemaRef ds:uri="b25a0809-3aa9-429f-8582-adf3692d21c6"/>
    <ds:schemaRef ds:uri="http://schemas.microsoft.com/office/2006/metadata/properties"/>
    <ds:schemaRef ds:uri="http://purl.org/dc/terms/"/>
    <ds:schemaRef ds:uri="http://schemas.microsoft.com/office/2006/documentManagement/types"/>
    <ds:schemaRef ds:uri="http://schemas.openxmlformats.org/package/2006/metadata/core-properties"/>
    <ds:schemaRef ds:uri="026248f0-b968-461f-a166-720658ab945f"/>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FFC9AA9D-70E3-4B27-91A4-68AB7A1B8A2A}">
  <ds:schemaRefs>
    <ds:schemaRef ds:uri="http://schemas.microsoft.com/sharepoint/v3/contenttype/forms"/>
  </ds:schemaRefs>
</ds:datastoreItem>
</file>

<file path=customXml/itemProps3.xml><?xml version="1.0" encoding="utf-8"?>
<ds:datastoreItem xmlns:ds="http://schemas.openxmlformats.org/officeDocument/2006/customXml" ds:itemID="{5A717653-1B7C-4D99-B56C-0289B29FE2BC}">
  <ds:schemaRefs>
    <ds:schemaRef ds:uri="http://schemas.microsoft.com/sharepoint/events"/>
  </ds:schemaRefs>
</ds:datastoreItem>
</file>

<file path=customXml/itemProps4.xml><?xml version="1.0" encoding="utf-8"?>
<ds:datastoreItem xmlns:ds="http://schemas.openxmlformats.org/officeDocument/2006/customXml" ds:itemID="{91553EA9-AAA6-45D7-BA00-F808C0045C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6248f0-b968-461f-a166-720658ab945f"/>
    <ds:schemaRef ds:uri="b25a0809-3aa9-429f-8582-adf3692d21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COB PowerPoint Template 2025 - v02</Template>
  <TotalTime>1210</TotalTime>
  <Words>2778</Words>
  <Application>Microsoft Office PowerPoint</Application>
  <PresentationFormat>Widescreen</PresentationFormat>
  <Paragraphs>1267</Paragraphs>
  <Slides>25</Slides>
  <Notes>21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CoB PowerPoint Theme 2023</vt:lpstr>
      <vt:lpstr>Core Area Advisory Board</vt:lpstr>
      <vt:lpstr>PowerPoint Presentation</vt:lpstr>
      <vt:lpstr>PowerPoint Presentation</vt:lpstr>
      <vt:lpstr>Bend Central District </vt:lpstr>
      <vt:lpstr>4.2.600 Design Review </vt:lpstr>
      <vt:lpstr>Bend Central District Design Standards 2.7.3240(A)(3) </vt:lpstr>
      <vt:lpstr>Proposed Recommendation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Language Assistance Services &amp; Accommodation Information for People with Disabilities</vt:lpstr>
    </vt:vector>
  </TitlesOfParts>
  <Company>City of Bend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Jonathan Taylor</dc:creator>
  <cp:lastModifiedBy>Jonathan Taylor</cp:lastModifiedBy>
  <cp:revision>4</cp:revision>
  <cp:lastPrinted>2025-09-18T21:42:27Z</cp:lastPrinted>
  <dcterms:created xsi:type="dcterms:W3CDTF">2025-09-18T03:37:19Z</dcterms:created>
  <dcterms:modified xsi:type="dcterms:W3CDTF">2025-09-23T15:42:29Z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0x0101000257EC638F267F4EA852611E036E1234</vt:lpwstr>
  </property>
  <property fmtid="{D5CDD505-2E9C-101B-9397-08002B2CF9AE}" pid="4" name="_dlc_DocIdItemGuid">
    <vt:lpwstr>753d7974-995b-42b1-8326-dea977a3466c</vt:lpwstr>
  </property>
</Properties>
</file>