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sldIdLst>
    <p:sldId id="263" r:id="rId6"/>
    <p:sldId id="303" r:id="rId7"/>
    <p:sldId id="305" r:id="rId8"/>
    <p:sldId id="327" r:id="rId9"/>
    <p:sldId id="336" r:id="rId10"/>
    <p:sldId id="335" r:id="rId11"/>
    <p:sldId id="257" r:id="rId12"/>
    <p:sldId id="331" r:id="rId13"/>
    <p:sldId id="333" r:id="rId14"/>
    <p:sldId id="264" r:id="rId15"/>
    <p:sldId id="337" r:id="rId16"/>
    <p:sldId id="330" r:id="rId17"/>
    <p:sldId id="261" r:id="rId18"/>
    <p:sldId id="339" r:id="rId19"/>
    <p:sldId id="334" r:id="rId20"/>
    <p:sldId id="321" r:id="rId21"/>
    <p:sldId id="262" r:id="rId22"/>
    <p:sldId id="320" r:id="rId23"/>
    <p:sldId id="338" r:id="rId24"/>
    <p:sldId id="258" r:id="rId25"/>
  </p:sldIdLst>
  <p:sldSz cx="12192000" cy="6858000"/>
  <p:notesSz cx="6858000" cy="9144000"/>
  <p:defaultText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D60CC-1AB2-666E-D0D7-F586CA1B8A24}" name="Renee Brooke" initials="RB" userId="S::rbrooke@bendoregon.gov::f3ec185c-bd7c-4ace-91f9-5e7e14eae0ff" providerId="AD"/>
  <p188:author id="{767283DC-94E1-4D0A-2269-4C73B366FD98}" name="Pauline Hardie" initials="PH" userId="S::phardie@bendoregon.gov::4715d39a-0923-4404-8fa5-7ded387bb9b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96A3F"/>
    <a:srgbClr val="7C476D"/>
    <a:srgbClr val="19696E"/>
    <a:srgbClr val="2C5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92C5B-06A9-4FD7-85C5-9347200A486A}" v="16" dt="2023-08-24T23:44:59.804"/>
    <p1510:client id="{D17AC7EA-DE01-D9CF-5928-09D02D7A2521}" v="2" dt="2023-08-24T23:26:51.058"/>
    <p1510:client id="{D1FB749C-A0AD-4DD8-9564-88F4B31A8D86}" v="16" dt="2023-08-24T23:27:12.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4" y="32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9:42:38.106"/>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9:42:39.887"/>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C1954-B190-8A48-B726-6C8D1730B606}" type="datetimeFigureOut">
              <a:rPr lang="en-VE" smtClean="0"/>
              <a:t>08/28/2023</a:t>
            </a:fld>
            <a:endParaRPr lang="en-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18DE4-D3C1-9A47-8022-E43917FD018D}" type="slidenum">
              <a:rPr lang="en-VE" smtClean="0"/>
              <a:t>‹#›</a:t>
            </a:fld>
            <a:endParaRPr lang="en-VE"/>
          </a:p>
        </p:txBody>
      </p:sp>
    </p:spTree>
    <p:extLst>
      <p:ext uri="{BB962C8B-B14F-4D97-AF65-F5344CB8AC3E}">
        <p14:creationId xmlns:p14="http://schemas.microsoft.com/office/powerpoint/2010/main" val="9574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4</a:t>
            </a:fld>
            <a:endParaRPr lang="en-VE"/>
          </a:p>
        </p:txBody>
      </p:sp>
    </p:spTree>
    <p:extLst>
      <p:ext uri="{BB962C8B-B14F-4D97-AF65-F5344CB8AC3E}">
        <p14:creationId xmlns:p14="http://schemas.microsoft.com/office/powerpoint/2010/main" val="1052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6</a:t>
            </a:fld>
            <a:endParaRPr lang="en-VE"/>
          </a:p>
        </p:txBody>
      </p:sp>
    </p:spTree>
    <p:extLst>
      <p:ext uri="{BB962C8B-B14F-4D97-AF65-F5344CB8AC3E}">
        <p14:creationId xmlns:p14="http://schemas.microsoft.com/office/powerpoint/2010/main" val="70875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Sisters, OR</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3:1 (significant tree = 8” or greater)</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2” caliper</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8</a:t>
            </a:fld>
            <a:endParaRPr lang="en-VE"/>
          </a:p>
        </p:txBody>
      </p:sp>
    </p:spTree>
    <p:extLst>
      <p:ext uri="{BB962C8B-B14F-4D97-AF65-F5344CB8AC3E}">
        <p14:creationId xmlns:p14="http://schemas.microsoft.com/office/powerpoint/2010/main" val="244079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option #3 be DBH instead of caliper</a:t>
            </a:r>
          </a:p>
        </p:txBody>
      </p:sp>
      <p:sp>
        <p:nvSpPr>
          <p:cNvPr id="4" name="Slide Number Placeholder 3"/>
          <p:cNvSpPr>
            <a:spLocks noGrp="1"/>
          </p:cNvSpPr>
          <p:nvPr>
            <p:ph type="sldNum" sz="quarter" idx="5"/>
          </p:nvPr>
        </p:nvSpPr>
        <p:spPr/>
        <p:txBody>
          <a:bodyPr/>
          <a:lstStyle/>
          <a:p>
            <a:fld id="{D5B18DE4-D3C1-9A47-8022-E43917FD018D}" type="slidenum">
              <a:rPr lang="en-VE" smtClean="0"/>
              <a:t>9</a:t>
            </a:fld>
            <a:endParaRPr lang="en-VE"/>
          </a:p>
        </p:txBody>
      </p:sp>
    </p:spTree>
    <p:extLst>
      <p:ext uri="{BB962C8B-B14F-4D97-AF65-F5344CB8AC3E}">
        <p14:creationId xmlns:p14="http://schemas.microsoft.com/office/powerpoint/2010/main" val="305644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rgbClr val="000000"/>
                </a:solidFill>
                <a:effectLst/>
                <a:latin typeface="Arial" panose="020B0604020202020204" pitchFamily="34" charset="0"/>
                <a:ea typeface="Calibri" panose="020F0502020204030204" pitchFamily="34" charset="0"/>
              </a:rPr>
              <a:t>A tree replacement fee is required for each replacement tree required but not planted on site.</a:t>
            </a:r>
            <a:endParaRPr lang="en-US" sz="1800" b="1" u="sng"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 -  3 trees per acre, 11" DBH for subdivisions &amp; 8" for land development such as commercial, industrial, and apartment sites.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Redmond, WA -  35% have to be retained that are 6" in diameter at breast height (d.b.h.),</a:t>
            </a: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11</a:t>
            </a:fld>
            <a:endParaRPr lang="en-VE"/>
          </a:p>
        </p:txBody>
      </p:sp>
    </p:spTree>
    <p:extLst>
      <p:ext uri="{BB962C8B-B14F-4D97-AF65-F5344CB8AC3E}">
        <p14:creationId xmlns:p14="http://schemas.microsoft.com/office/powerpoint/2010/main" val="8457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Sandy -  3 trees per acre, 11" DBH for subdivisions &amp; 8" for land development such as commercial, industrial, and apartment sites.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Redmond, WA -  35% have to be retained that are 6" in diameter at breast height (d.b.h.),</a:t>
            </a: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15</a:t>
            </a:fld>
            <a:endParaRPr lang="en-VE"/>
          </a:p>
        </p:txBody>
      </p:sp>
    </p:spTree>
    <p:extLst>
      <p:ext uri="{BB962C8B-B14F-4D97-AF65-F5344CB8AC3E}">
        <p14:creationId xmlns:p14="http://schemas.microsoft.com/office/powerpoint/2010/main" val="8457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Perimeter Trees: Significant trees w/in 20' of the lot perimeter/required buffer, whichever is greater, shall be preserved; except for the siting &amp; placement of driveway &amp; road access, buildings, vision clearance areas, utilities, sidewalks or pedestrian walkways, or storm drainage facilities &amp; other similar required improvements, subject to the discretion of the Director.</a:t>
            </a:r>
          </a:p>
          <a:p>
            <a:endParaRPr lang="en-US" dirty="0"/>
          </a:p>
        </p:txBody>
      </p:sp>
      <p:sp>
        <p:nvSpPr>
          <p:cNvPr id="4" name="Slide Number Placeholder 3"/>
          <p:cNvSpPr>
            <a:spLocks noGrp="1"/>
          </p:cNvSpPr>
          <p:nvPr>
            <p:ph type="sldNum" sz="quarter" idx="5"/>
          </p:nvPr>
        </p:nvSpPr>
        <p:spPr/>
        <p:txBody>
          <a:bodyPr/>
          <a:lstStyle/>
          <a:p>
            <a:fld id="{D5B18DE4-D3C1-9A47-8022-E43917FD018D}" type="slidenum">
              <a:rPr lang="en-VE" smtClean="0"/>
              <a:t>19</a:t>
            </a:fld>
            <a:endParaRPr lang="en-VE"/>
          </a:p>
        </p:txBody>
      </p:sp>
    </p:spTree>
    <p:extLst>
      <p:ext uri="{BB962C8B-B14F-4D97-AF65-F5344CB8AC3E}">
        <p14:creationId xmlns:p14="http://schemas.microsoft.com/office/powerpoint/2010/main" val="2108003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5591-3CD0-7A49-AD04-9BE7752353D0}"/>
              </a:ext>
            </a:extLst>
          </p:cNvPr>
          <p:cNvSpPr>
            <a:spLocks noGrp="1"/>
          </p:cNvSpPr>
          <p:nvPr>
            <p:ph type="ctrTitle" hasCustomPrompt="1"/>
          </p:nvPr>
        </p:nvSpPr>
        <p:spPr>
          <a:xfrm>
            <a:off x="887505" y="2534032"/>
            <a:ext cx="9144000" cy="1074542"/>
          </a:xfrm>
        </p:spPr>
        <p:txBody>
          <a:bodyPr anchor="b"/>
          <a:lstStyle>
            <a:lvl1pPr algn="l">
              <a:defRPr sz="5000" b="1" i="0">
                <a:latin typeface="Arial" panose="020B0604020202020204" pitchFamily="34" charset="0"/>
                <a:cs typeface="Arial" panose="020B0604020202020204" pitchFamily="34" charset="0"/>
              </a:defRPr>
            </a:lvl1pPr>
          </a:lstStyle>
          <a:p>
            <a:r>
              <a:rPr lang="en-US"/>
              <a:t>Add Title</a:t>
            </a:r>
            <a:endParaRPr lang="en-VE"/>
          </a:p>
        </p:txBody>
      </p:sp>
      <p:sp>
        <p:nvSpPr>
          <p:cNvPr id="3" name="Subtitle 2">
            <a:extLst>
              <a:ext uri="{FF2B5EF4-FFF2-40B4-BE49-F238E27FC236}">
                <a16:creationId xmlns:a16="http://schemas.microsoft.com/office/drawing/2014/main" id="{A997C970-D7A4-E444-B068-3C8DB778BCAB}"/>
              </a:ext>
            </a:extLst>
          </p:cNvPr>
          <p:cNvSpPr>
            <a:spLocks noGrp="1"/>
          </p:cNvSpPr>
          <p:nvPr>
            <p:ph type="subTitle" idx="1" hasCustomPrompt="1"/>
          </p:nvPr>
        </p:nvSpPr>
        <p:spPr>
          <a:xfrm>
            <a:off x="887505" y="3700649"/>
            <a:ext cx="9144000" cy="718950"/>
          </a:xfrm>
        </p:spPr>
        <p:txBody>
          <a:bodyPr/>
          <a:lstStyle>
            <a:lvl1pPr marL="0" indent="0" algn="l">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Presenter Name</a:t>
            </a:r>
            <a:endParaRPr lang="en-VE"/>
          </a:p>
        </p:txBody>
      </p:sp>
      <p:pic>
        <p:nvPicPr>
          <p:cNvPr id="5" name="Picture 4" descr="City of Bend logo.">
            <a:extLst>
              <a:ext uri="{FF2B5EF4-FFF2-40B4-BE49-F238E27FC236}">
                <a16:creationId xmlns:a16="http://schemas.microsoft.com/office/drawing/2014/main" id="{A965FAFB-CDDC-E045-8742-977503756E1B}"/>
              </a:ext>
            </a:extLst>
          </p:cNvPr>
          <p:cNvPicPr>
            <a:picLocks noChangeAspect="1"/>
          </p:cNvPicPr>
          <p:nvPr userDrawn="1"/>
        </p:nvPicPr>
        <p:blipFill>
          <a:blip r:embed="rId2"/>
          <a:stretch>
            <a:fillRect/>
          </a:stretch>
        </p:blipFill>
        <p:spPr>
          <a:xfrm>
            <a:off x="-321514" y="-519222"/>
            <a:ext cx="2782556" cy="2782556"/>
          </a:xfrm>
          <a:prstGeom prst="rect">
            <a:avLst/>
          </a:prstGeom>
        </p:spPr>
      </p:pic>
      <p:sp>
        <p:nvSpPr>
          <p:cNvPr id="7" name="Text Placeholder 6">
            <a:extLst>
              <a:ext uri="{FF2B5EF4-FFF2-40B4-BE49-F238E27FC236}">
                <a16:creationId xmlns:a16="http://schemas.microsoft.com/office/drawing/2014/main" id="{4BD48BE4-A4C6-415F-9BBC-7E2E3CEF7C69}"/>
              </a:ext>
            </a:extLst>
          </p:cNvPr>
          <p:cNvSpPr>
            <a:spLocks noGrp="1"/>
          </p:cNvSpPr>
          <p:nvPr>
            <p:ph type="body" sz="quarter" idx="10" hasCustomPrompt="1"/>
          </p:nvPr>
        </p:nvSpPr>
        <p:spPr>
          <a:xfrm>
            <a:off x="887413" y="4713288"/>
            <a:ext cx="4614862" cy="647700"/>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Add Presentation Date</a:t>
            </a:r>
          </a:p>
        </p:txBody>
      </p:sp>
    </p:spTree>
    <p:extLst>
      <p:ext uri="{BB962C8B-B14F-4D97-AF65-F5344CB8AC3E}">
        <p14:creationId xmlns:p14="http://schemas.microsoft.com/office/powerpoint/2010/main" val="201770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terials in Alternate Format Reque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AA3028-A474-4E41-B871-23F09796D448}"/>
              </a:ext>
            </a:extLst>
          </p:cNvPr>
          <p:cNvSpPr txBox="1">
            <a:spLocks/>
          </p:cNvSpPr>
          <p:nvPr userDrawn="1"/>
        </p:nvSpPr>
        <p:spPr>
          <a:xfrm>
            <a:off x="831850" y="491263"/>
            <a:ext cx="10515600" cy="59167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500" b="1" i="0" kern="1200">
                <a:solidFill>
                  <a:schemeClr val="tx1"/>
                </a:solidFill>
                <a:latin typeface="Arial" panose="020B0604020202020204" pitchFamily="34" charset="0"/>
                <a:ea typeface="+mj-ea"/>
                <a:cs typeface="Arial" panose="020B0604020202020204" pitchFamily="34" charset="0"/>
              </a:defRPr>
            </a:lvl1pPr>
          </a:lstStyle>
          <a:p>
            <a:r>
              <a:rPr lang="en-US" sz="3200" b="1" i="0" kern="1200" dirty="0">
                <a:solidFill>
                  <a:schemeClr val="tx1"/>
                </a:solidFill>
                <a:effectLst/>
                <a:latin typeface="Arial" panose="020B0604020202020204" pitchFamily="34" charset="0"/>
                <a:ea typeface="+mj-ea"/>
                <a:cs typeface="Arial" panose="020B0604020202020204" pitchFamily="34" charset="0"/>
              </a:rPr>
              <a:t>Accommodation Information for People with Disabilities</a:t>
            </a:r>
          </a:p>
        </p:txBody>
      </p:sp>
      <p:pic>
        <p:nvPicPr>
          <p:cNvPr id="1025" name="image10.png" descr="ISA Wheelchair icon.">
            <a:extLst>
              <a:ext uri="{FF2B5EF4-FFF2-40B4-BE49-F238E27FC236}">
                <a16:creationId xmlns:a16="http://schemas.microsoft.com/office/drawing/2014/main" id="{360BB738-557D-E243-8A8C-FEE37D7365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923" b="1923"/>
          <a:stretch>
            <a:fillRect/>
          </a:stretch>
        </p:blipFill>
        <p:spPr bwMode="auto">
          <a:xfrm>
            <a:off x="961220" y="2868612"/>
            <a:ext cx="1165226" cy="1120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53D9D1-CFBC-0B42-B5B8-5D34BDD2538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105420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_Lake">
    <p:bg>
      <p:bgPr>
        <a:solidFill>
          <a:srgbClr val="2C5D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5" name="Picture 4">
            <a:extLst>
              <a:ext uri="{FF2B5EF4-FFF2-40B4-BE49-F238E27FC236}">
                <a16:creationId xmlns:a16="http://schemas.microsoft.com/office/drawing/2014/main" id="{2F54A158-970F-D14B-B0E6-D0C7E72242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22299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_Juniper">
    <p:bg>
      <p:bgPr>
        <a:solidFill>
          <a:srgbClr val="1969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E43102CE-9BFC-6449-8058-FE562ACF34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190200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Mountain">
    <p:bg>
      <p:bgPr>
        <a:solidFill>
          <a:srgbClr val="7C47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1E6342EC-7D97-6F47-9DDC-66A8C83DCA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230912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Pine">
    <p:bg>
      <p:bgPr>
        <a:solidFill>
          <a:srgbClr val="496A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2004452"/>
            <a:ext cx="10515600" cy="1500187"/>
          </a:xfrm>
        </p:spPr>
        <p:txBody>
          <a:bodyPr anchor="b"/>
          <a:lstStyle>
            <a:lvl1pPr algn="ctr">
              <a:defRPr sz="5000" b="1">
                <a:solidFill>
                  <a:schemeClr val="bg1"/>
                </a:solidFill>
                <a:latin typeface="Arial" panose="020B0604020202020204" pitchFamily="34" charset="0"/>
                <a:cs typeface="Arial" panose="020B0604020202020204" pitchFamily="34" charset="0"/>
              </a:defRPr>
            </a:lvl1pPr>
          </a:lstStyle>
          <a:p>
            <a:r>
              <a:rPr lang="en-US"/>
              <a:t>Add Title</a:t>
            </a:r>
            <a:endParaRPr lang="en-VE"/>
          </a:p>
        </p:txBody>
      </p:sp>
      <p:sp>
        <p:nvSpPr>
          <p:cNvPr id="3" name="Text Placeholder 2">
            <a:extLst>
              <a:ext uri="{FF2B5EF4-FFF2-40B4-BE49-F238E27FC236}">
                <a16:creationId xmlns:a16="http://schemas.microsoft.com/office/drawing/2014/main" id="{D064C212-F8CB-A647-B790-A943715F1743}"/>
              </a:ext>
            </a:extLst>
          </p:cNvPr>
          <p:cNvSpPr>
            <a:spLocks noGrp="1"/>
          </p:cNvSpPr>
          <p:nvPr>
            <p:ph type="body" idx="1" hasCustomPrompt="1"/>
          </p:nvPr>
        </p:nvSpPr>
        <p:spPr>
          <a:xfrm>
            <a:off x="831850" y="3684027"/>
            <a:ext cx="10515600" cy="1500187"/>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Subhead</a:t>
            </a:r>
          </a:p>
        </p:txBody>
      </p:sp>
      <p:pic>
        <p:nvPicPr>
          <p:cNvPr id="6" name="Picture 5">
            <a:extLst>
              <a:ext uri="{FF2B5EF4-FFF2-40B4-BE49-F238E27FC236}">
                <a16:creationId xmlns:a16="http://schemas.microsoft.com/office/drawing/2014/main" id="{F64BD011-A7AC-9B47-9607-BC3CCB52C1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25002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FF70D-A0F3-234A-B753-E2E3BA6B48AD}"/>
              </a:ext>
            </a:extLst>
          </p:cNvPr>
          <p:cNvSpPr>
            <a:spLocks noGrp="1"/>
          </p:cNvSpPr>
          <p:nvPr>
            <p:ph sz="half" idx="1"/>
          </p:nvPr>
        </p:nvSpPr>
        <p:spPr>
          <a:xfrm>
            <a:off x="838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4" name="Content Placeholder 3">
            <a:extLst>
              <a:ext uri="{FF2B5EF4-FFF2-40B4-BE49-F238E27FC236}">
                <a16:creationId xmlns:a16="http://schemas.microsoft.com/office/drawing/2014/main" id="{FA3AE70D-0521-9746-A552-6E1F940E37A0}"/>
              </a:ext>
            </a:extLst>
          </p:cNvPr>
          <p:cNvSpPr>
            <a:spLocks noGrp="1"/>
          </p:cNvSpPr>
          <p:nvPr>
            <p:ph sz="half" idx="2"/>
          </p:nvPr>
        </p:nvSpPr>
        <p:spPr>
          <a:xfrm>
            <a:off x="6172200" y="1233608"/>
            <a:ext cx="518160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8" name="Title 1">
            <a:extLst>
              <a:ext uri="{FF2B5EF4-FFF2-40B4-BE49-F238E27FC236}">
                <a16:creationId xmlns:a16="http://schemas.microsoft.com/office/drawing/2014/main" id="{773E4F95-2580-5041-AA53-06498328D836}"/>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pic>
        <p:nvPicPr>
          <p:cNvPr id="5" name="Picture 4">
            <a:extLst>
              <a:ext uri="{FF2B5EF4-FFF2-40B4-BE49-F238E27FC236}">
                <a16:creationId xmlns:a16="http://schemas.microsoft.com/office/drawing/2014/main" id="{B52604A7-835F-5542-AF13-CDFDFC9C85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271851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A9DB-ADC1-F949-8C4A-625B0619459F}"/>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sp>
        <p:nvSpPr>
          <p:cNvPr id="6" name="Content Placeholder 2">
            <a:extLst>
              <a:ext uri="{FF2B5EF4-FFF2-40B4-BE49-F238E27FC236}">
                <a16:creationId xmlns:a16="http://schemas.microsoft.com/office/drawing/2014/main" id="{8C21CD76-25D5-594E-ADEB-CB807E589032}"/>
              </a:ext>
            </a:extLst>
          </p:cNvPr>
          <p:cNvSpPr>
            <a:spLocks noGrp="1"/>
          </p:cNvSpPr>
          <p:nvPr>
            <p:ph sz="half" idx="1"/>
          </p:nvPr>
        </p:nvSpPr>
        <p:spPr>
          <a:xfrm>
            <a:off x="838200" y="1233608"/>
            <a:ext cx="10509250" cy="4609408"/>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pic>
        <p:nvPicPr>
          <p:cNvPr id="7" name="Picture 6">
            <a:extLst>
              <a:ext uri="{FF2B5EF4-FFF2-40B4-BE49-F238E27FC236}">
                <a16:creationId xmlns:a16="http://schemas.microsoft.com/office/drawing/2014/main" id="{8488EB05-96E1-004A-811C-99412A4626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5989580"/>
            <a:ext cx="3473679" cy="868420"/>
          </a:xfrm>
          <a:prstGeom prst="rect">
            <a:avLst/>
          </a:prstGeom>
        </p:spPr>
      </p:pic>
    </p:spTree>
    <p:extLst>
      <p:ext uri="{BB962C8B-B14F-4D97-AF65-F5344CB8AC3E}">
        <p14:creationId xmlns:p14="http://schemas.microsoft.com/office/powerpoint/2010/main" val="97414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87D0-B602-114E-A444-F8DA96642866}"/>
              </a:ext>
            </a:extLst>
          </p:cNvPr>
          <p:cNvSpPr>
            <a:spLocks noGrp="1"/>
          </p:cNvSpPr>
          <p:nvPr>
            <p:ph type="title" hasCustomPrompt="1"/>
          </p:nvPr>
        </p:nvSpPr>
        <p:spPr>
          <a:xfrm>
            <a:off x="839788" y="457200"/>
            <a:ext cx="3932237" cy="1112838"/>
          </a:xfrm>
        </p:spPr>
        <p:txBody>
          <a:bodyPr anchor="b"/>
          <a:lstStyle>
            <a:lvl1pPr>
              <a:defRPr sz="3000"/>
            </a:lvl1pPr>
          </a:lstStyle>
          <a:p>
            <a:r>
              <a:rPr lang="en-US"/>
              <a:t>Add Title</a:t>
            </a:r>
            <a:endParaRPr lang="en-VE"/>
          </a:p>
        </p:txBody>
      </p:sp>
      <p:sp>
        <p:nvSpPr>
          <p:cNvPr id="3" name="Content Placeholder 2">
            <a:extLst>
              <a:ext uri="{FF2B5EF4-FFF2-40B4-BE49-F238E27FC236}">
                <a16:creationId xmlns:a16="http://schemas.microsoft.com/office/drawing/2014/main" id="{ECBDFC80-E65C-D74C-8074-207303D8CEB6}"/>
              </a:ext>
            </a:extLst>
          </p:cNvPr>
          <p:cNvSpPr>
            <a:spLocks noGrp="1"/>
          </p:cNvSpPr>
          <p:nvPr>
            <p:ph idx="1"/>
          </p:nvPr>
        </p:nvSpPr>
        <p:spPr>
          <a:xfrm>
            <a:off x="5183188" y="393193"/>
            <a:ext cx="6172200" cy="5467858"/>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
        <p:nvSpPr>
          <p:cNvPr id="4" name="Text Placeholder 3">
            <a:extLst>
              <a:ext uri="{FF2B5EF4-FFF2-40B4-BE49-F238E27FC236}">
                <a16:creationId xmlns:a16="http://schemas.microsoft.com/office/drawing/2014/main" id="{5EDD7A09-E74F-D346-A311-2AAE4E50ABAC}"/>
              </a:ext>
            </a:extLst>
          </p:cNvPr>
          <p:cNvSpPr>
            <a:spLocks noGrp="1"/>
          </p:cNvSpPr>
          <p:nvPr>
            <p:ph type="body" sz="half" idx="2"/>
          </p:nvPr>
        </p:nvSpPr>
        <p:spPr>
          <a:xfrm>
            <a:off x="839788" y="1570038"/>
            <a:ext cx="3932237" cy="429895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17DFA95E-CAD7-1149-BA4B-CCB6DF3DC66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10"/>
            <a:ext cx="3473679" cy="868420"/>
          </a:xfrm>
          <a:prstGeom prst="rect">
            <a:avLst/>
          </a:prstGeom>
        </p:spPr>
      </p:pic>
    </p:spTree>
    <p:extLst>
      <p:ext uri="{BB962C8B-B14F-4D97-AF65-F5344CB8AC3E}">
        <p14:creationId xmlns:p14="http://schemas.microsoft.com/office/powerpoint/2010/main" val="45253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068B354-1D8B-D84B-84EB-5BB9CF9B0F10}"/>
              </a:ext>
            </a:extLst>
          </p:cNvPr>
          <p:cNvSpPr>
            <a:spLocks noChangeArrowheads="1"/>
          </p:cNvSpPr>
          <p:nvPr userDrawn="1"/>
        </p:nvSpPr>
        <p:spPr bwMode="auto">
          <a:xfrm>
            <a:off x="813816" y="342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E"/>
          </a:p>
        </p:txBody>
      </p:sp>
      <p:sp>
        <p:nvSpPr>
          <p:cNvPr id="9" name="Title 1">
            <a:extLst>
              <a:ext uri="{FF2B5EF4-FFF2-40B4-BE49-F238E27FC236}">
                <a16:creationId xmlns:a16="http://schemas.microsoft.com/office/drawing/2014/main" id="{5B523BF7-C542-FB4F-8048-2B4489E5C722}"/>
              </a:ext>
            </a:extLst>
          </p:cNvPr>
          <p:cNvSpPr>
            <a:spLocks noGrp="1"/>
          </p:cNvSpPr>
          <p:nvPr>
            <p:ph type="title" hasCustomPrompt="1"/>
          </p:nvPr>
        </p:nvSpPr>
        <p:spPr>
          <a:xfrm>
            <a:off x="831850" y="491263"/>
            <a:ext cx="10515600" cy="591673"/>
          </a:xfrm>
        </p:spPr>
        <p:txBody>
          <a:bodyPr anchor="b"/>
          <a:lstStyle>
            <a:lvl1pPr algn="l">
              <a:defRPr sz="3500" b="1">
                <a:solidFill>
                  <a:schemeClr val="tx1"/>
                </a:solidFill>
                <a:latin typeface="Arial" panose="020B0604020202020204" pitchFamily="34" charset="0"/>
                <a:cs typeface="Arial" panose="020B0604020202020204" pitchFamily="34" charset="0"/>
              </a:defRPr>
            </a:lvl1pPr>
          </a:lstStyle>
          <a:p>
            <a:r>
              <a:rPr lang="en-US"/>
              <a:t>Add Title</a:t>
            </a:r>
            <a:endParaRPr lang="en-VE"/>
          </a:p>
        </p:txBody>
      </p:sp>
      <p:sp>
        <p:nvSpPr>
          <p:cNvPr id="12" name="Text Placeholder 3">
            <a:extLst>
              <a:ext uri="{FF2B5EF4-FFF2-40B4-BE49-F238E27FC236}">
                <a16:creationId xmlns:a16="http://schemas.microsoft.com/office/drawing/2014/main" id="{5CFB0686-C626-E548-80D4-E39FC23F470D}"/>
              </a:ext>
            </a:extLst>
          </p:cNvPr>
          <p:cNvSpPr>
            <a:spLocks noGrp="1"/>
          </p:cNvSpPr>
          <p:nvPr>
            <p:ph type="body" sz="half" idx="2"/>
          </p:nvPr>
        </p:nvSpPr>
        <p:spPr>
          <a:xfrm>
            <a:off x="7415213" y="1234459"/>
            <a:ext cx="3932237" cy="438908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0EB47C4A-270D-F348-9128-DCB2B60480BD}"/>
              </a:ext>
            </a:extLst>
          </p:cNvPr>
          <p:cNvSpPr>
            <a:spLocks noGrp="1"/>
          </p:cNvSpPr>
          <p:nvPr>
            <p:ph idx="1"/>
          </p:nvPr>
        </p:nvSpPr>
        <p:spPr>
          <a:xfrm>
            <a:off x="813815" y="1234458"/>
            <a:ext cx="6417301" cy="438908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pic>
        <p:nvPicPr>
          <p:cNvPr id="10" name="Picture 9">
            <a:extLst>
              <a:ext uri="{FF2B5EF4-FFF2-40B4-BE49-F238E27FC236}">
                <a16:creationId xmlns:a16="http://schemas.microsoft.com/office/drawing/2014/main" id="{4FC9E1D7-3928-844F-A018-CA9A7F3A31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350" y="6007509"/>
            <a:ext cx="3473679" cy="868420"/>
          </a:xfrm>
          <a:prstGeom prst="rect">
            <a:avLst/>
          </a:prstGeom>
        </p:spPr>
      </p:pic>
    </p:spTree>
    <p:extLst>
      <p:ext uri="{BB962C8B-B14F-4D97-AF65-F5344CB8AC3E}">
        <p14:creationId xmlns:p14="http://schemas.microsoft.com/office/powerpoint/2010/main" val="7706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E9E81-4F3D-E044-B745-2E9D43C9E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E"/>
          </a:p>
        </p:txBody>
      </p:sp>
      <p:sp>
        <p:nvSpPr>
          <p:cNvPr id="3" name="Text Placeholder 2">
            <a:extLst>
              <a:ext uri="{FF2B5EF4-FFF2-40B4-BE49-F238E27FC236}">
                <a16:creationId xmlns:a16="http://schemas.microsoft.com/office/drawing/2014/main" id="{0BD0F2F3-C089-C54E-9F4F-4BB94AB92482}"/>
              </a:ext>
            </a:extLst>
          </p:cNvPr>
          <p:cNvSpPr>
            <a:spLocks noGrp="1"/>
          </p:cNvSpPr>
          <p:nvPr>
            <p:ph type="body" idx="1"/>
          </p:nvPr>
        </p:nvSpPr>
        <p:spPr>
          <a:xfrm>
            <a:off x="838200" y="1825625"/>
            <a:ext cx="10515600" cy="4163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E"/>
          </a:p>
        </p:txBody>
      </p:sp>
    </p:spTree>
    <p:extLst>
      <p:ext uri="{BB962C8B-B14F-4D97-AF65-F5344CB8AC3E}">
        <p14:creationId xmlns:p14="http://schemas.microsoft.com/office/powerpoint/2010/main" val="13535968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9" r:id="rId4"/>
    <p:sldLayoutId id="2147483660" r:id="rId5"/>
    <p:sldLayoutId id="2147483652" r:id="rId6"/>
    <p:sldLayoutId id="2147483661" r:id="rId7"/>
    <p:sldLayoutId id="2147483656" r:id="rId8"/>
    <p:sldLayoutId id="2147483654" r:id="rId9"/>
    <p:sldLayoutId id="2147483662" r:id="rId10"/>
  </p:sldLayoutIdLst>
  <p:hf sldNum="0" hdr="0" ftr="0"/>
  <p:txStyles>
    <p:titleStyle>
      <a:lvl1pPr algn="l" defTabSz="914400" rtl="0" eaLnBrk="1" latinLnBrk="0" hangingPunct="1">
        <a:lnSpc>
          <a:spcPct val="90000"/>
        </a:lnSpc>
        <a:spcBef>
          <a:spcPct val="0"/>
        </a:spcBef>
        <a:buNone/>
        <a:defRPr sz="5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municode.com/or/oregon_city/codes/municipal_code?nodeId=TIT17ZO_CH17.41TRPRPRREREST_17.41.080TRPRWISUPAEDTROP2" TargetMode="External"/><Relationship Id="rId2" Type="http://schemas.openxmlformats.org/officeDocument/2006/relationships/hyperlink" Target="https://library.municode.com/or/oregon_city/codes/municipal_code?nodeId=TIT17ZO_CH17.41TRPRPRREREST_17.41.060TRREREITOP1" TargetMode="External"/><Relationship Id="rId1" Type="http://schemas.openxmlformats.org/officeDocument/2006/relationships/slideLayout" Target="../slideLayouts/slideLayout9.xml"/><Relationship Id="rId5" Type="http://schemas.openxmlformats.org/officeDocument/2006/relationships/hyperlink" Target="https://library.municode.com/or/oregon_city/codes/municipal_code?nodeId=TIT17ZO_CH17.41TRPRPRREREST_17.41.120CA-LPLOP4" TargetMode="External"/><Relationship Id="rId4" Type="http://schemas.openxmlformats.org/officeDocument/2006/relationships/hyperlink" Target="https://library.municode.com/or/oregon_city/codes/municipal_code?nodeId=TIT17ZO_CH17.41TRPRPRREREST_17.41.110TRPRRECOOP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E3A9-20B0-4D28-A229-33148C2D7BE3}"/>
              </a:ext>
            </a:extLst>
          </p:cNvPr>
          <p:cNvSpPr>
            <a:spLocks noGrp="1"/>
          </p:cNvSpPr>
          <p:nvPr>
            <p:ph type="ctrTitle"/>
          </p:nvPr>
        </p:nvSpPr>
        <p:spPr/>
        <p:txBody>
          <a:bodyPr/>
          <a:lstStyle/>
          <a:p>
            <a:r>
              <a:rPr lang="en-US" dirty="0"/>
              <a:t>TRUAC Meeting #5</a:t>
            </a:r>
          </a:p>
        </p:txBody>
      </p:sp>
      <p:sp>
        <p:nvSpPr>
          <p:cNvPr id="3" name="Subtitle 2">
            <a:extLst>
              <a:ext uri="{FF2B5EF4-FFF2-40B4-BE49-F238E27FC236}">
                <a16:creationId xmlns:a16="http://schemas.microsoft.com/office/drawing/2014/main" id="{EADEC079-40D0-4D24-B7D1-FBFA8F586B4D}"/>
              </a:ext>
            </a:extLst>
          </p:cNvPr>
          <p:cNvSpPr>
            <a:spLocks noGrp="1"/>
          </p:cNvSpPr>
          <p:nvPr>
            <p:ph type="subTitle" idx="1"/>
          </p:nvPr>
        </p:nvSpPr>
        <p:spPr/>
        <p:txBody>
          <a:bodyPr>
            <a:normAutofit fontScale="92500" lnSpcReduction="20000"/>
          </a:bodyPr>
          <a:lstStyle/>
          <a:p>
            <a:r>
              <a:rPr lang="en-US" dirty="0">
                <a:latin typeface="+mn-lt"/>
              </a:rPr>
              <a:t>Renee Brooke, Planning Manager </a:t>
            </a:r>
          </a:p>
          <a:p>
            <a:r>
              <a:rPr lang="en-US" dirty="0">
                <a:latin typeface="+mn-lt"/>
              </a:rPr>
              <a:t>Pauline Hardie, Senior Planner</a:t>
            </a:r>
          </a:p>
          <a:p>
            <a:endParaRPr lang="en-US" dirty="0"/>
          </a:p>
        </p:txBody>
      </p:sp>
      <p:sp>
        <p:nvSpPr>
          <p:cNvPr id="4" name="Text Placeholder 3">
            <a:extLst>
              <a:ext uri="{FF2B5EF4-FFF2-40B4-BE49-F238E27FC236}">
                <a16:creationId xmlns:a16="http://schemas.microsoft.com/office/drawing/2014/main" id="{AECF0E2E-028B-48B4-9506-C629B33D01FC}"/>
              </a:ext>
            </a:extLst>
          </p:cNvPr>
          <p:cNvSpPr>
            <a:spLocks noGrp="1"/>
          </p:cNvSpPr>
          <p:nvPr>
            <p:ph type="body" sz="quarter" idx="10"/>
          </p:nvPr>
        </p:nvSpPr>
        <p:spPr/>
        <p:txBody>
          <a:bodyPr>
            <a:normAutofit/>
          </a:bodyPr>
          <a:lstStyle/>
          <a:p>
            <a:r>
              <a:rPr lang="en-US" sz="2000" dirty="0"/>
              <a:t>August 30, 2023</a:t>
            </a:r>
          </a:p>
        </p:txBody>
      </p:sp>
    </p:spTree>
    <p:extLst>
      <p:ext uri="{BB962C8B-B14F-4D97-AF65-F5344CB8AC3E}">
        <p14:creationId xmlns:p14="http://schemas.microsoft.com/office/powerpoint/2010/main" val="385400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39CC-92C7-4CF0-B3E3-9E3454E54D0E}"/>
              </a:ext>
            </a:extLst>
          </p:cNvPr>
          <p:cNvSpPr>
            <a:spLocks noGrp="1"/>
          </p:cNvSpPr>
          <p:nvPr>
            <p:ph type="title"/>
          </p:nvPr>
        </p:nvSpPr>
        <p:spPr/>
        <p:txBody>
          <a:bodyPr/>
          <a:lstStyle/>
          <a:p>
            <a:r>
              <a:rPr lang="en-US" dirty="0"/>
              <a:t>Fee in Lieu </a:t>
            </a:r>
          </a:p>
        </p:txBody>
      </p:sp>
      <p:sp>
        <p:nvSpPr>
          <p:cNvPr id="3" name="Text Placeholder 2">
            <a:extLst>
              <a:ext uri="{FF2B5EF4-FFF2-40B4-BE49-F238E27FC236}">
                <a16:creationId xmlns:a16="http://schemas.microsoft.com/office/drawing/2014/main" id="{2F7B009C-97F8-41A7-9139-D755F71302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515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D19D-D442-8248-AA2C-73F65890BE67}"/>
              </a:ext>
            </a:extLst>
          </p:cNvPr>
          <p:cNvSpPr>
            <a:spLocks noGrp="1"/>
          </p:cNvSpPr>
          <p:nvPr>
            <p:ph type="title"/>
          </p:nvPr>
        </p:nvSpPr>
        <p:spPr/>
        <p:txBody>
          <a:bodyPr/>
          <a:lstStyle/>
          <a:p>
            <a:r>
              <a:rPr lang="en-US" dirty="0"/>
              <a:t>Fee in Lieu of Tree Preservation Options 	</a:t>
            </a:r>
            <a:endParaRPr lang="en-VE"/>
          </a:p>
        </p:txBody>
      </p:sp>
      <p:sp>
        <p:nvSpPr>
          <p:cNvPr id="3" name="Content Placeholder 2">
            <a:extLst>
              <a:ext uri="{FF2B5EF4-FFF2-40B4-BE49-F238E27FC236}">
                <a16:creationId xmlns:a16="http://schemas.microsoft.com/office/drawing/2014/main" id="{93B978DD-5C25-5347-8924-3CF15A85FB76}"/>
              </a:ext>
            </a:extLst>
          </p:cNvPr>
          <p:cNvSpPr>
            <a:spLocks noGrp="1"/>
          </p:cNvSpPr>
          <p:nvPr>
            <p:ph sz="half" idx="1"/>
          </p:nvPr>
        </p:nvSpPr>
        <p:spPr>
          <a:xfrm>
            <a:off x="838200" y="1320800"/>
            <a:ext cx="10509250" cy="4522216"/>
          </a:xfrm>
        </p:spPr>
        <p:txBody>
          <a:bodyPr>
            <a:normAutofit/>
          </a:bodyPr>
          <a:lstStyle/>
          <a:p>
            <a:pPr marL="0" indent="0">
              <a:buNone/>
            </a:pPr>
            <a:r>
              <a:rPr lang="en-US" dirty="0"/>
              <a:t>The fee must cover the cost of a tree, installation (labor and equipment), maintenance and fund administration.</a:t>
            </a:r>
          </a:p>
          <a:p>
            <a:pPr marL="468313" indent="-468313"/>
            <a:endParaRPr lang="en-US" dirty="0"/>
          </a:p>
          <a:p>
            <a:pPr marL="468313" indent="-468313"/>
            <a:r>
              <a:rPr lang="en-US" dirty="0"/>
              <a:t>Sandy and Oregon City, OR and Redmond WA: $500</a:t>
            </a:r>
          </a:p>
          <a:p>
            <a:pPr marL="468313" indent="-468313"/>
            <a:r>
              <a:rPr lang="en-US" dirty="0"/>
              <a:t>Gresham, OR: $600</a:t>
            </a:r>
          </a:p>
          <a:p>
            <a:pPr marL="468313" indent="-468313"/>
            <a:r>
              <a:rPr lang="en-US" dirty="0"/>
              <a:t>Portland, OR:</a:t>
            </a:r>
          </a:p>
          <a:p>
            <a:pPr lvl="1"/>
            <a:r>
              <a:rPr lang="en-US" dirty="0"/>
              <a:t>12” to 20”: $1,800</a:t>
            </a:r>
          </a:p>
          <a:p>
            <a:pPr lvl="1"/>
            <a:r>
              <a:rPr lang="en-US" dirty="0"/>
              <a:t>20” or greater:  $450 per inch</a:t>
            </a:r>
          </a:p>
          <a:p>
            <a:pPr marL="457200" lvl="1" indent="-457200">
              <a:spcBef>
                <a:spcPts val="1200"/>
              </a:spcBef>
            </a:pPr>
            <a:r>
              <a:rPr lang="en-US" dirty="0"/>
              <a:t>Edmond WA: $1,000 for 6” to 24” and appraised value for greater than 24” (The fee is for each required replacement tree not </a:t>
            </a:r>
            <a:r>
              <a:rPr lang="en-US"/>
              <a:t>planted on-site)</a:t>
            </a:r>
            <a:endParaRPr lang="en-US" dirty="0"/>
          </a:p>
        </p:txBody>
      </p:sp>
    </p:spTree>
    <p:extLst>
      <p:ext uri="{BB962C8B-B14F-4D97-AF65-F5344CB8AC3E}">
        <p14:creationId xmlns:p14="http://schemas.microsoft.com/office/powerpoint/2010/main" val="238401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9F57-2BB8-6D6C-29CD-9461F83EBAD9}"/>
              </a:ext>
            </a:extLst>
          </p:cNvPr>
          <p:cNvSpPr>
            <a:spLocks noGrp="1"/>
          </p:cNvSpPr>
          <p:nvPr>
            <p:ph type="title"/>
          </p:nvPr>
        </p:nvSpPr>
        <p:spPr>
          <a:xfrm>
            <a:off x="839788" y="457200"/>
            <a:ext cx="6620555" cy="1112838"/>
          </a:xfrm>
        </p:spPr>
        <p:txBody>
          <a:bodyPr anchor="b">
            <a:normAutofit/>
          </a:bodyPr>
          <a:lstStyle/>
          <a:p>
            <a:r>
              <a:rPr lang="en-US" dirty="0"/>
              <a:t>Fee In-Lieu of Tree Preservation Fund Options </a:t>
            </a:r>
          </a:p>
        </p:txBody>
      </p:sp>
      <p:sp>
        <p:nvSpPr>
          <p:cNvPr id="3" name="Content Placeholder 2">
            <a:extLst>
              <a:ext uri="{FF2B5EF4-FFF2-40B4-BE49-F238E27FC236}">
                <a16:creationId xmlns:a16="http://schemas.microsoft.com/office/drawing/2014/main" id="{6DEEC9AA-137D-8C3F-B664-29E541424893}"/>
              </a:ext>
            </a:extLst>
          </p:cNvPr>
          <p:cNvSpPr>
            <a:spLocks noGrp="1"/>
          </p:cNvSpPr>
          <p:nvPr>
            <p:ph type="body" sz="half" idx="2"/>
          </p:nvPr>
        </p:nvSpPr>
        <p:spPr>
          <a:xfrm>
            <a:off x="839787" y="1770744"/>
            <a:ext cx="10815183" cy="4098244"/>
          </a:xfrm>
        </p:spPr>
        <p:txBody>
          <a:bodyPr>
            <a:noAutofit/>
          </a:bodyPr>
          <a:lstStyle/>
          <a:p>
            <a:pPr marL="342900" marR="0" lvl="0" indent="-342900">
              <a:spcAft>
                <a:spcPts val="300"/>
              </a:spcAft>
              <a:buFont typeface="Arial" panose="020B0604020202020204" pitchFamily="34" charset="0"/>
              <a:buChar char="•"/>
              <a:tabLst>
                <a:tab pos="457200" algn="l"/>
              </a:tabLst>
            </a:pPr>
            <a:r>
              <a:rPr lang="en-US" dirty="0">
                <a:effectLst/>
              </a:rPr>
              <a:t>Purchasing, planting and maintaining trees, including irrigation, throughout the city. </a:t>
            </a:r>
          </a:p>
          <a:p>
            <a:pPr lvl="1">
              <a:spcAft>
                <a:spcPts val="300"/>
              </a:spcAft>
              <a:buFont typeface="Wingdings" panose="05000000000000000000" pitchFamily="2" charset="2"/>
              <a:buChar char="Ø"/>
              <a:tabLst>
                <a:tab pos="457200" algn="l"/>
              </a:tabLst>
            </a:pPr>
            <a:r>
              <a:rPr lang="en-US" sz="2400" dirty="0">
                <a:effectLst/>
              </a:rPr>
              <a:t>Plant trees along streets with limited tree canopy.</a:t>
            </a:r>
          </a:p>
          <a:p>
            <a:pPr lvl="1">
              <a:spcAft>
                <a:spcPts val="300"/>
              </a:spcAft>
              <a:buFont typeface="Wingdings" panose="05000000000000000000" pitchFamily="2" charset="2"/>
              <a:buChar char="Ø"/>
              <a:tabLst>
                <a:tab pos="457200" algn="l"/>
              </a:tabLst>
            </a:pPr>
            <a:r>
              <a:rPr lang="en-US" sz="2400" dirty="0">
                <a:effectLst/>
              </a:rPr>
              <a:t>Plant trees in tree-deficient neighborhoods.</a:t>
            </a:r>
          </a:p>
          <a:p>
            <a:pPr lvl="1">
              <a:spcAft>
                <a:spcPts val="300"/>
              </a:spcAft>
              <a:buFont typeface="Wingdings" panose="05000000000000000000" pitchFamily="2" charset="2"/>
              <a:buChar char="Ø"/>
              <a:tabLst>
                <a:tab pos="457200" algn="l"/>
              </a:tabLst>
            </a:pPr>
            <a:r>
              <a:rPr lang="en-US" sz="2400" dirty="0">
                <a:effectLst/>
              </a:rPr>
              <a:t>Plant trees in City-owned parks, opens spaces and rights-of-ways.</a:t>
            </a:r>
          </a:p>
          <a:p>
            <a:pPr marL="342900" indent="-342900">
              <a:buFont typeface="Arial" panose="020B0604020202020204" pitchFamily="34" charset="0"/>
              <a:buChar char="•"/>
              <a:tabLst>
                <a:tab pos="457200" algn="l"/>
              </a:tabLst>
            </a:pPr>
            <a:endParaRPr lang="en-US" dirty="0">
              <a:solidFill>
                <a:srgbClr val="222222"/>
              </a:solidFill>
            </a:endParaRPr>
          </a:p>
          <a:p>
            <a:pPr marL="342900" indent="-342900">
              <a:buFont typeface="Arial" panose="020B0604020202020204" pitchFamily="34" charset="0"/>
              <a:buChar char="•"/>
              <a:tabLst>
                <a:tab pos="457200" algn="l"/>
              </a:tabLst>
            </a:pPr>
            <a:r>
              <a:rPr lang="en-US" dirty="0">
                <a:solidFill>
                  <a:srgbClr val="222222"/>
                </a:solidFill>
              </a:rPr>
              <a:t>T</a:t>
            </a:r>
            <a:r>
              <a:rPr lang="en-US" b="0" i="0" dirty="0">
                <a:solidFill>
                  <a:srgbClr val="222222"/>
                </a:solidFill>
                <a:effectLst/>
              </a:rPr>
              <a:t>ree inventory technology</a:t>
            </a:r>
          </a:p>
          <a:p>
            <a:pPr marL="342900" indent="-342900">
              <a:buFont typeface="Arial" panose="020B0604020202020204" pitchFamily="34" charset="0"/>
              <a:buChar char="•"/>
              <a:tabLst>
                <a:tab pos="457200" algn="l"/>
              </a:tabLst>
            </a:pPr>
            <a:endParaRPr lang="en-US" dirty="0">
              <a:effectLst/>
            </a:endParaRPr>
          </a:p>
          <a:p>
            <a:pPr marL="342900" indent="-342900">
              <a:buFont typeface="Arial" panose="020B0604020202020204" pitchFamily="34" charset="0"/>
              <a:buChar char="•"/>
              <a:tabLst>
                <a:tab pos="457200" algn="l"/>
              </a:tabLst>
            </a:pPr>
            <a:r>
              <a:rPr lang="en-US" dirty="0">
                <a:effectLst/>
              </a:rPr>
              <a:t>Other ideas?</a:t>
            </a:r>
          </a:p>
        </p:txBody>
      </p:sp>
    </p:spTree>
    <p:extLst>
      <p:ext uri="{BB962C8B-B14F-4D97-AF65-F5344CB8AC3E}">
        <p14:creationId xmlns:p14="http://schemas.microsoft.com/office/powerpoint/2010/main" val="115722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281AA-8C49-498D-BB7D-21B7FEE8BBB9}"/>
              </a:ext>
            </a:extLst>
          </p:cNvPr>
          <p:cNvSpPr txBox="1"/>
          <p:nvPr/>
        </p:nvSpPr>
        <p:spPr>
          <a:xfrm>
            <a:off x="2280306" y="2921168"/>
            <a:ext cx="8439912" cy="1015663"/>
          </a:xfrm>
          <a:prstGeom prst="rect">
            <a:avLst/>
          </a:prstGeom>
          <a:noFill/>
        </p:spPr>
        <p:txBody>
          <a:bodyPr wrap="square" rtlCol="0">
            <a:spAutoFit/>
          </a:bodyPr>
          <a:lstStyle/>
          <a:p>
            <a:r>
              <a:rPr lang="en-US" sz="2000" dirty="0"/>
              <a:t>To obtain this information in an alternate format such as Braille, large print, electronic formats, etc. please contact </a:t>
            </a:r>
            <a:r>
              <a:rPr lang="en-US" sz="1800" dirty="0">
                <a:effectLst/>
                <a:latin typeface="Arial" panose="020B0604020202020204" pitchFamily="34" charset="0"/>
                <a:ea typeface="Arial" panose="020B0604020202020204" pitchFamily="34" charset="0"/>
              </a:rPr>
              <a:t>Isaak Staats</a:t>
            </a:r>
            <a:r>
              <a:rPr lang="en-US" sz="2000" dirty="0"/>
              <a:t> at </a:t>
            </a:r>
            <a:r>
              <a:rPr lang="en-US" sz="1800" dirty="0">
                <a:effectLst/>
                <a:latin typeface="Arial" panose="020B0604020202020204" pitchFamily="34" charset="0"/>
                <a:ea typeface="Arial" panose="020B0604020202020204" pitchFamily="34" charset="0"/>
              </a:rPr>
              <a:t>istaats@bendoregon</a:t>
            </a:r>
            <a:r>
              <a:rPr lang="en-US" sz="2000" dirty="0"/>
              <a:t> or </a:t>
            </a:r>
            <a:r>
              <a:rPr lang="en-US" sz="1800" dirty="0">
                <a:effectLst/>
                <a:latin typeface="Arial" panose="020B0604020202020204" pitchFamily="34" charset="0"/>
                <a:ea typeface="Arial" panose="020B0604020202020204" pitchFamily="34" charset="0"/>
              </a:rPr>
              <a:t>541-388-5547</a:t>
            </a:r>
            <a:r>
              <a:rPr lang="en-US" sz="2000" dirty="0"/>
              <a:t>; Relay Users Dial 7-1-1.</a:t>
            </a:r>
          </a:p>
        </p:txBody>
      </p:sp>
    </p:spTree>
    <p:extLst>
      <p:ext uri="{BB962C8B-B14F-4D97-AF65-F5344CB8AC3E}">
        <p14:creationId xmlns:p14="http://schemas.microsoft.com/office/powerpoint/2010/main" val="19126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A999-C33A-3235-A477-7886564690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754C96-FFD8-BAC0-14BF-234E9B6C4ACE}"/>
              </a:ext>
            </a:extLst>
          </p:cNvPr>
          <p:cNvSpPr>
            <a:spLocks noGrp="1"/>
          </p:cNvSpPr>
          <p:nvPr>
            <p:ph sz="half" idx="1"/>
          </p:nvPr>
        </p:nvSpPr>
        <p:spPr/>
        <p:txBody>
          <a:bodyPr/>
          <a:lstStyle/>
          <a:p>
            <a:pPr marL="0" indent="0">
              <a:buNone/>
            </a:pPr>
            <a:endParaRPr lang="en-US" sz="2000" b="1" i="1" dirty="0">
              <a:solidFill>
                <a:srgbClr val="000000"/>
              </a:solidFill>
              <a:effectLst/>
              <a:latin typeface="Calibri" panose="020F0502020204030204" pitchFamily="34" charset="0"/>
              <a:ea typeface="Calibri" panose="020F0502020204030204" pitchFamily="34" charset="0"/>
            </a:endParaRPr>
          </a:p>
          <a:p>
            <a:pPr marL="0" indent="0">
              <a:buNone/>
            </a:pPr>
            <a:r>
              <a:rPr lang="en-US" sz="2000" b="1" i="1" dirty="0">
                <a:solidFill>
                  <a:srgbClr val="000000"/>
                </a:solidFill>
                <a:effectLst/>
                <a:latin typeface="Calibri" panose="020F0502020204030204" pitchFamily="34" charset="0"/>
                <a:ea typeface="Calibri" panose="020F0502020204030204" pitchFamily="34" charset="0"/>
              </a:rPr>
              <a:t>Every regulated tree preserved over the required preservation percentage in subsection XX can count towards an equal replacement of the total DBH lost of priority trees. Example: two 20" DHB priority trees removed may be mitigated by preserving four 10" DBH trees  or five 8” DHB trees.</a:t>
            </a:r>
            <a:endParaRPr lang="en-US" sz="2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4974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D19D-D442-8248-AA2C-73F65890BE67}"/>
              </a:ext>
            </a:extLst>
          </p:cNvPr>
          <p:cNvSpPr>
            <a:spLocks noGrp="1"/>
          </p:cNvSpPr>
          <p:nvPr>
            <p:ph type="title"/>
          </p:nvPr>
        </p:nvSpPr>
        <p:spPr/>
        <p:txBody>
          <a:bodyPr/>
          <a:lstStyle/>
          <a:p>
            <a:r>
              <a:rPr lang="en-US" dirty="0"/>
              <a:t>Fee in Lieu of Tree Preservation Options 	</a:t>
            </a:r>
            <a:endParaRPr lang="en-VE"/>
          </a:p>
        </p:txBody>
      </p:sp>
      <p:sp>
        <p:nvSpPr>
          <p:cNvPr id="3" name="Content Placeholder 2">
            <a:extLst>
              <a:ext uri="{FF2B5EF4-FFF2-40B4-BE49-F238E27FC236}">
                <a16:creationId xmlns:a16="http://schemas.microsoft.com/office/drawing/2014/main" id="{93B978DD-5C25-5347-8924-3CF15A85FB76}"/>
              </a:ext>
            </a:extLst>
          </p:cNvPr>
          <p:cNvSpPr>
            <a:spLocks noGrp="1"/>
          </p:cNvSpPr>
          <p:nvPr>
            <p:ph sz="half" idx="1"/>
          </p:nvPr>
        </p:nvSpPr>
        <p:spPr/>
        <p:txBody>
          <a:bodyPr>
            <a:normAutofit/>
          </a:bodyPr>
          <a:lstStyle/>
          <a:p>
            <a:endParaRPr lang="en-US" dirty="0"/>
          </a:p>
        </p:txBody>
      </p:sp>
      <p:graphicFrame>
        <p:nvGraphicFramePr>
          <p:cNvPr id="4" name="Table 4">
            <a:extLst>
              <a:ext uri="{FF2B5EF4-FFF2-40B4-BE49-F238E27FC236}">
                <a16:creationId xmlns:a16="http://schemas.microsoft.com/office/drawing/2014/main" id="{950883D3-2695-51C4-EBF6-C3D165A5C1D2}"/>
              </a:ext>
            </a:extLst>
          </p:cNvPr>
          <p:cNvGraphicFramePr>
            <a:graphicFrameLocks noGrp="1"/>
          </p:cNvGraphicFramePr>
          <p:nvPr/>
        </p:nvGraphicFramePr>
        <p:xfrm>
          <a:off x="844550" y="1233608"/>
          <a:ext cx="10515600" cy="519106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89430245"/>
                    </a:ext>
                  </a:extLst>
                </a:gridCol>
                <a:gridCol w="5257800">
                  <a:extLst>
                    <a:ext uri="{9D8B030D-6E8A-4147-A177-3AD203B41FA5}">
                      <a16:colId xmlns:a16="http://schemas.microsoft.com/office/drawing/2014/main" val="3762510518"/>
                    </a:ext>
                  </a:extLst>
                </a:gridCol>
              </a:tblGrid>
              <a:tr h="704623">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3371480706"/>
                  </a:ext>
                </a:extLst>
              </a:tr>
              <a:tr h="714409">
                <a:tc>
                  <a:txBody>
                    <a:bodyPr/>
                    <a:lstStyle/>
                    <a:p>
                      <a:pPr algn="l"/>
                      <a:r>
                        <a:rPr lang="en-US" dirty="0"/>
                        <a:t>Oregon City </a:t>
                      </a:r>
                    </a:p>
                  </a:txBody>
                  <a:tcPr/>
                </a:tc>
                <a:tc>
                  <a:txBody>
                    <a:bodyPr/>
                    <a:lstStyle/>
                    <a:p>
                      <a:pPr algn="l"/>
                      <a:r>
                        <a:rPr lang="en-US" dirty="0"/>
                        <a:t>$500</a:t>
                      </a:r>
                    </a:p>
                  </a:txBody>
                  <a:tcPr/>
                </a:tc>
                <a:extLst>
                  <a:ext uri="{0D108BD9-81ED-4DB2-BD59-A6C34878D82A}">
                    <a16:rowId xmlns:a16="http://schemas.microsoft.com/office/drawing/2014/main" val="3154386198"/>
                  </a:ext>
                </a:extLst>
              </a:tr>
              <a:tr h="714409">
                <a:tc>
                  <a:txBody>
                    <a:bodyPr/>
                    <a:lstStyle/>
                    <a:p>
                      <a:pPr algn="l"/>
                      <a:r>
                        <a:rPr lang="en-US" dirty="0"/>
                        <a:t>Sandy</a:t>
                      </a:r>
                    </a:p>
                  </a:txBody>
                  <a:tcPr/>
                </a:tc>
                <a:tc>
                  <a:txBody>
                    <a:bodyPr/>
                    <a:lstStyle/>
                    <a:p>
                      <a:pPr algn="l"/>
                      <a:r>
                        <a:rPr lang="en-US" dirty="0"/>
                        <a:t>$500</a:t>
                      </a:r>
                    </a:p>
                  </a:txBody>
                  <a:tcPr/>
                </a:tc>
                <a:extLst>
                  <a:ext uri="{0D108BD9-81ED-4DB2-BD59-A6C34878D82A}">
                    <a16:rowId xmlns:a16="http://schemas.microsoft.com/office/drawing/2014/main" val="2512147658"/>
                  </a:ext>
                </a:extLst>
              </a:tr>
              <a:tr h="691384">
                <a:tc>
                  <a:txBody>
                    <a:bodyPr/>
                    <a:lstStyle/>
                    <a:p>
                      <a:pPr algn="l"/>
                      <a:r>
                        <a:rPr lang="en-US" dirty="0"/>
                        <a:t>Portland (Precent based)</a:t>
                      </a:r>
                    </a:p>
                  </a:txBody>
                  <a:tcPr/>
                </a:tc>
                <a:tc>
                  <a:txBody>
                    <a:bodyPr/>
                    <a:lstStyle/>
                    <a:p>
                      <a:pPr marL="0" lvl="1" indent="0" algn="l"/>
                      <a:r>
                        <a:rPr lang="en-US" dirty="0"/>
                        <a:t>12 to 20”: $1,800</a:t>
                      </a:r>
                    </a:p>
                    <a:p>
                      <a:pPr marL="0" lvl="1" indent="0" algn="l"/>
                      <a:r>
                        <a:rPr lang="en-US" dirty="0"/>
                        <a:t>20” or greater: $450 per inch </a:t>
                      </a:r>
                    </a:p>
                    <a:p>
                      <a:pPr algn="l"/>
                      <a:endParaRPr lang="en-US" dirty="0"/>
                    </a:p>
                  </a:txBody>
                  <a:tcPr/>
                </a:tc>
                <a:extLst>
                  <a:ext uri="{0D108BD9-81ED-4DB2-BD59-A6C34878D82A}">
                    <a16:rowId xmlns:a16="http://schemas.microsoft.com/office/drawing/2014/main" val="734104192"/>
                  </a:ext>
                </a:extLst>
              </a:tr>
              <a:tr h="714409">
                <a:tc>
                  <a:txBody>
                    <a:bodyPr/>
                    <a:lstStyle/>
                    <a:p>
                      <a:pPr algn="l"/>
                      <a:r>
                        <a:rPr lang="en-US" dirty="0"/>
                        <a:t>Gresham </a:t>
                      </a:r>
                    </a:p>
                  </a:txBody>
                  <a:tcPr/>
                </a:tc>
                <a:tc>
                  <a:txBody>
                    <a:bodyPr/>
                    <a:lstStyle/>
                    <a:p>
                      <a:pPr algn="l"/>
                      <a:r>
                        <a:rPr lang="en-US" dirty="0"/>
                        <a:t>$600</a:t>
                      </a:r>
                    </a:p>
                  </a:txBody>
                  <a:tcPr/>
                </a:tc>
                <a:extLst>
                  <a:ext uri="{0D108BD9-81ED-4DB2-BD59-A6C34878D82A}">
                    <a16:rowId xmlns:a16="http://schemas.microsoft.com/office/drawing/2014/main" val="3614387234"/>
                  </a:ext>
                </a:extLst>
              </a:tr>
              <a:tr h="714409">
                <a:tc>
                  <a:txBody>
                    <a:bodyPr/>
                    <a:lstStyle/>
                    <a:p>
                      <a:pPr algn="l"/>
                      <a:r>
                        <a:rPr lang="en-US" dirty="0"/>
                        <a:t>Redmond, WA</a:t>
                      </a:r>
                    </a:p>
                  </a:txBody>
                  <a:tcPr/>
                </a:tc>
                <a:tc>
                  <a:txBody>
                    <a:bodyPr/>
                    <a:lstStyle/>
                    <a:p>
                      <a:pPr algn="l"/>
                      <a:r>
                        <a:rPr lang="en-US" dirty="0"/>
                        <a:t>$500 </a:t>
                      </a:r>
                    </a:p>
                  </a:txBody>
                  <a:tcPr/>
                </a:tc>
                <a:extLst>
                  <a:ext uri="{0D108BD9-81ED-4DB2-BD59-A6C34878D82A}">
                    <a16:rowId xmlns:a16="http://schemas.microsoft.com/office/drawing/2014/main" val="1305606501"/>
                  </a:ext>
                </a:extLst>
              </a:tr>
              <a:tr h="714409">
                <a:tc>
                  <a:txBody>
                    <a:bodyPr/>
                    <a:lstStyle/>
                    <a:p>
                      <a:pPr algn="l"/>
                      <a:r>
                        <a:rPr lang="en-US" dirty="0"/>
                        <a:t>Edmond WA</a:t>
                      </a:r>
                    </a:p>
                  </a:txBody>
                  <a:tcPr/>
                </a:tc>
                <a:tc>
                  <a:txBody>
                    <a:bodyPr/>
                    <a:lstStyle/>
                    <a:p>
                      <a:pPr algn="l"/>
                      <a:r>
                        <a:rPr lang="en-US" dirty="0"/>
                        <a:t>$1,000 for 6” to 24” and appraised value for greater than 24” </a:t>
                      </a:r>
                    </a:p>
                  </a:txBody>
                  <a:tcPr/>
                </a:tc>
                <a:extLst>
                  <a:ext uri="{0D108BD9-81ED-4DB2-BD59-A6C34878D82A}">
                    <a16:rowId xmlns:a16="http://schemas.microsoft.com/office/drawing/2014/main" val="3509686638"/>
                  </a:ext>
                </a:extLst>
              </a:tr>
            </a:tbl>
          </a:graphicData>
        </a:graphic>
      </p:graphicFrame>
    </p:spTree>
    <p:extLst>
      <p:ext uri="{BB962C8B-B14F-4D97-AF65-F5344CB8AC3E}">
        <p14:creationId xmlns:p14="http://schemas.microsoft.com/office/powerpoint/2010/main" val="89288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A043-F4E4-4B8D-60E4-C4D54180CF7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4BB2A94-4E5A-2FBB-DEDF-EC53BA79EF86}"/>
              </a:ext>
            </a:extLst>
          </p:cNvPr>
          <p:cNvSpPr>
            <a:spLocks noGrp="1"/>
          </p:cNvSpPr>
          <p:nvPr>
            <p:ph sz="half" idx="1"/>
          </p:nvPr>
        </p:nvSpPr>
        <p:spPr/>
        <p:txBody>
          <a:bodyPr/>
          <a:lstStyle/>
          <a:p>
            <a:r>
              <a:rPr lang="en-US" b="0" i="0" dirty="0">
                <a:solidFill>
                  <a:srgbClr val="222222"/>
                </a:solidFill>
                <a:effectLst/>
                <a:latin typeface="Open Sans" panose="020B0606030504020204" pitchFamily="34" charset="0"/>
              </a:rPr>
              <a:t>Funds generated by fees in lieu of tree replacement shall be used to fund the City’s urban forestry program with eligible costs including staff costs, land acquisition for the purpose of planting trees, professional services, public works, and any other costs associated with the City’s urban forestry program including, but not limited to, tree planting, tree maintenance, tree irrigation, sidewalk repair limited to those sidewalks specially damaged by trees, tree inventory technology, or tree planning administration.</a:t>
            </a:r>
            <a:endParaRPr lang="en-US" dirty="0"/>
          </a:p>
        </p:txBody>
      </p:sp>
    </p:spTree>
    <p:extLst>
      <p:ext uri="{BB962C8B-B14F-4D97-AF65-F5344CB8AC3E}">
        <p14:creationId xmlns:p14="http://schemas.microsoft.com/office/powerpoint/2010/main" val="259216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8ED2-7904-C348-B111-9D80ED8447B3}"/>
              </a:ext>
            </a:extLst>
          </p:cNvPr>
          <p:cNvSpPr>
            <a:spLocks noGrp="1"/>
          </p:cNvSpPr>
          <p:nvPr>
            <p:ph type="title"/>
          </p:nvPr>
        </p:nvSpPr>
        <p:spPr/>
        <p:txBody>
          <a:bodyPr/>
          <a:lstStyle/>
          <a:p>
            <a:r>
              <a:rPr lang="en-US" dirty="0"/>
              <a:t>Oregon City</a:t>
            </a:r>
            <a:endParaRPr lang="en-VE"/>
          </a:p>
        </p:txBody>
      </p:sp>
      <p:sp>
        <p:nvSpPr>
          <p:cNvPr id="3" name="Text Placeholder 2">
            <a:extLst>
              <a:ext uri="{FF2B5EF4-FFF2-40B4-BE49-F238E27FC236}">
                <a16:creationId xmlns:a16="http://schemas.microsoft.com/office/drawing/2014/main" id="{BC47B0C1-B6D2-C24B-A2F3-E3CFAE70565E}"/>
              </a:ext>
            </a:extLst>
          </p:cNvPr>
          <p:cNvSpPr>
            <a:spLocks noGrp="1"/>
          </p:cNvSpPr>
          <p:nvPr>
            <p:ph type="body" sz="half" idx="2"/>
          </p:nvPr>
        </p:nvSpPr>
        <p:spPr>
          <a:xfrm>
            <a:off x="569168" y="1184989"/>
            <a:ext cx="4293507" cy="4989059"/>
          </a:xfrm>
        </p:spPr>
        <p:txBody>
          <a:bodyPr>
            <a:normAutofit fontScale="77500" lnSpcReduction="20000"/>
          </a:bodyPr>
          <a:lstStyle/>
          <a:p>
            <a:r>
              <a:rPr lang="en-US" b="0" i="0" dirty="0">
                <a:solidFill>
                  <a:srgbClr val="313335"/>
                </a:solidFill>
                <a:effectLst/>
              </a:rPr>
              <a:t>Applicants for review shall comply with these requirements through one or a combination of the following procedures:</a:t>
            </a:r>
          </a:p>
          <a:p>
            <a:endParaRPr lang="en-US" b="0" i="0" dirty="0">
              <a:solidFill>
                <a:srgbClr val="313335"/>
              </a:solidFill>
              <a:effectLst/>
            </a:endParaRPr>
          </a:p>
          <a:p>
            <a:r>
              <a:rPr lang="en-US" b="0" i="0" dirty="0">
                <a:solidFill>
                  <a:srgbClr val="313335"/>
                </a:solidFill>
                <a:effectLst/>
              </a:rPr>
              <a:t>A Option 1—Mitigation. Retention and removal of trees, with subsequent mitigation by replanting pursuant to OCMC</a:t>
            </a:r>
            <a:r>
              <a:rPr lang="en-US" b="0" i="0" u="sng" dirty="0">
                <a:solidFill>
                  <a:srgbClr val="096FCC"/>
                </a:solidFill>
                <a:effectLst/>
                <a:hlinkClick r:id="rId2"/>
              </a:rPr>
              <a:t> 17.41.060</a:t>
            </a:r>
            <a:r>
              <a:rPr lang="en-US" b="0" i="0" dirty="0">
                <a:solidFill>
                  <a:srgbClr val="313335"/>
                </a:solidFill>
                <a:effectLst/>
              </a:rPr>
              <a:t>;</a:t>
            </a:r>
          </a:p>
          <a:p>
            <a:r>
              <a:rPr lang="en-US" b="0" i="0" dirty="0">
                <a:solidFill>
                  <a:srgbClr val="313335"/>
                </a:solidFill>
                <a:effectLst/>
              </a:rPr>
              <a:t>B.Option 2—Dedicated Tract. Protection of trees or groves by placement in a tract within a new subdivision or partition plat pursuant to OCMC</a:t>
            </a:r>
            <a:r>
              <a:rPr lang="en-US" b="0" i="0" u="sng" dirty="0">
                <a:solidFill>
                  <a:srgbClr val="096FCC"/>
                </a:solidFill>
                <a:effectLst/>
                <a:hlinkClick r:id="rId3"/>
              </a:rPr>
              <a:t> 17.41.080</a:t>
            </a:r>
            <a:r>
              <a:rPr lang="en-US" b="0" i="0" dirty="0">
                <a:solidFill>
                  <a:srgbClr val="313335"/>
                </a:solidFill>
                <a:effectLst/>
              </a:rPr>
              <a:t>;</a:t>
            </a:r>
          </a:p>
          <a:p>
            <a:r>
              <a:rPr lang="en-US" b="0" i="0" dirty="0">
                <a:solidFill>
                  <a:srgbClr val="313335"/>
                </a:solidFill>
                <a:effectLst/>
              </a:rPr>
              <a:t>C.Option 3—Restrictive Covenant. Protection of trees or groves by recordation of a permanent restrictive covenant pursuant to OCMC</a:t>
            </a:r>
            <a:r>
              <a:rPr lang="en-US" b="0" i="0" u="sng" dirty="0">
                <a:solidFill>
                  <a:srgbClr val="096FCC"/>
                </a:solidFill>
                <a:effectLst/>
                <a:hlinkClick r:id="rId4"/>
              </a:rPr>
              <a:t> 17.41.110</a:t>
            </a:r>
            <a:r>
              <a:rPr lang="en-US" b="0" i="0" dirty="0">
                <a:solidFill>
                  <a:srgbClr val="313335"/>
                </a:solidFill>
                <a:effectLst/>
              </a:rPr>
              <a:t>; or</a:t>
            </a:r>
          </a:p>
          <a:p>
            <a:r>
              <a:rPr lang="en-US" b="0" i="0" dirty="0">
                <a:solidFill>
                  <a:srgbClr val="313335"/>
                </a:solidFill>
                <a:effectLst/>
              </a:rPr>
              <a:t>D.Option 4—Cash-in-lieu of planting pursuant to OCMC</a:t>
            </a:r>
            <a:r>
              <a:rPr lang="en-US" b="0" i="0" u="sng" dirty="0">
                <a:solidFill>
                  <a:srgbClr val="096FCC"/>
                </a:solidFill>
                <a:effectLst/>
                <a:hlinkClick r:id="rId5"/>
              </a:rPr>
              <a:t> 17.41.120</a:t>
            </a:r>
            <a:r>
              <a:rPr lang="en-US" b="0" i="0" dirty="0">
                <a:solidFill>
                  <a:srgbClr val="313335"/>
                </a:solidFill>
                <a:effectLst/>
              </a:rPr>
              <a:t>.</a:t>
            </a:r>
          </a:p>
          <a:p>
            <a:endParaRPr lang="en-VE" dirty="0"/>
          </a:p>
        </p:txBody>
      </p:sp>
      <p:graphicFrame>
        <p:nvGraphicFramePr>
          <p:cNvPr id="5" name="Content Placeholder 4">
            <a:extLst>
              <a:ext uri="{FF2B5EF4-FFF2-40B4-BE49-F238E27FC236}">
                <a16:creationId xmlns:a16="http://schemas.microsoft.com/office/drawing/2014/main" id="{44EC9CBC-104B-FF9D-5A89-7E7BBAD725F5}"/>
              </a:ext>
            </a:extLst>
          </p:cNvPr>
          <p:cNvGraphicFramePr>
            <a:graphicFrameLocks noGrp="1"/>
          </p:cNvGraphicFramePr>
          <p:nvPr>
            <p:ph idx="1"/>
            <p:extLst>
              <p:ext uri="{D42A27DB-BD31-4B8C-83A1-F6EECF244321}">
                <p14:modId xmlns:p14="http://schemas.microsoft.com/office/powerpoint/2010/main" val="2167037438"/>
              </p:ext>
            </p:extLst>
          </p:nvPr>
        </p:nvGraphicFramePr>
        <p:xfrm>
          <a:off x="5986567" y="1348740"/>
          <a:ext cx="5636265" cy="4160520"/>
        </p:xfrm>
        <a:graphic>
          <a:graphicData uri="http://schemas.openxmlformats.org/drawingml/2006/table">
            <a:tbl>
              <a:tblPr/>
              <a:tblGrid>
                <a:gridCol w="1878755">
                  <a:extLst>
                    <a:ext uri="{9D8B030D-6E8A-4147-A177-3AD203B41FA5}">
                      <a16:colId xmlns:a16="http://schemas.microsoft.com/office/drawing/2014/main" val="439008322"/>
                    </a:ext>
                  </a:extLst>
                </a:gridCol>
                <a:gridCol w="1878755">
                  <a:extLst>
                    <a:ext uri="{9D8B030D-6E8A-4147-A177-3AD203B41FA5}">
                      <a16:colId xmlns:a16="http://schemas.microsoft.com/office/drawing/2014/main" val="3435122897"/>
                    </a:ext>
                  </a:extLst>
                </a:gridCol>
                <a:gridCol w="1878755">
                  <a:extLst>
                    <a:ext uri="{9D8B030D-6E8A-4147-A177-3AD203B41FA5}">
                      <a16:colId xmlns:a16="http://schemas.microsoft.com/office/drawing/2014/main" val="1881481259"/>
                    </a:ext>
                  </a:extLst>
                </a:gridCol>
              </a:tblGrid>
              <a:tr h="0">
                <a:tc>
                  <a:txBody>
                    <a:bodyPr/>
                    <a:lstStyle/>
                    <a:p>
                      <a:pPr fontAlgn="t"/>
                      <a:r>
                        <a:rPr lang="en-US" dirty="0">
                          <a:effectLst/>
                        </a:rPr>
                        <a:t>Size of Tree</a:t>
                      </a:r>
                      <a:br>
                        <a:rPr lang="en-US" dirty="0">
                          <a:effectLst/>
                        </a:rPr>
                      </a:br>
                      <a:r>
                        <a:rPr lang="en-US" dirty="0">
                          <a:effectLst/>
                        </a:rPr>
                        <a:t>Removed (DBH)</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Column 1</a:t>
                      </a:r>
                      <a:br>
                        <a:rPr lang="en-US" dirty="0">
                          <a:effectLst/>
                        </a:rPr>
                      </a:br>
                      <a:r>
                        <a:rPr lang="en-US" dirty="0">
                          <a:effectLst/>
                        </a:rPr>
                        <a:t>Number of Trees to be Planted</a:t>
                      </a:r>
                      <a:br>
                        <a:rPr lang="en-US" dirty="0">
                          <a:effectLst/>
                        </a:rPr>
                      </a:br>
                      <a:r>
                        <a:rPr lang="en-US" dirty="0">
                          <a:effectLst/>
                        </a:rPr>
                        <a:t>(If removed outside of construction area)</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Column 2</a:t>
                      </a:r>
                      <a:br>
                        <a:rPr lang="en-US" dirty="0">
                          <a:effectLst/>
                        </a:rPr>
                      </a:br>
                      <a:r>
                        <a:rPr lang="en-US" dirty="0">
                          <a:effectLst/>
                        </a:rPr>
                        <a:t>Number of Trees to be Planted</a:t>
                      </a:r>
                      <a:br>
                        <a:rPr lang="en-US" dirty="0">
                          <a:effectLst/>
                        </a:rPr>
                      </a:br>
                      <a:r>
                        <a:rPr lang="en-US" dirty="0">
                          <a:effectLst/>
                        </a:rPr>
                        <a:t>(If removed within the construction</a:t>
                      </a:r>
                      <a:br>
                        <a:rPr lang="en-US" dirty="0">
                          <a:effectLst/>
                        </a:rPr>
                      </a:br>
                      <a:r>
                        <a:rPr lang="en-US" dirty="0">
                          <a:effectLst/>
                        </a:rPr>
                        <a:t>area)</a:t>
                      </a:r>
                    </a:p>
                  </a:txBody>
                  <a:tcPr marL="76200" marR="76200" marT="95250" marB="95250">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36019218"/>
                  </a:ext>
                </a:extLst>
              </a:tr>
              <a:tr h="0">
                <a:tc>
                  <a:txBody>
                    <a:bodyPr/>
                    <a:lstStyle/>
                    <a:p>
                      <a:pPr fontAlgn="t"/>
                      <a:r>
                        <a:rPr lang="en-US" dirty="0">
                          <a:effectLst/>
                        </a:rPr>
                        <a:t>6 to 12"</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3</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1</a:t>
                      </a:r>
                    </a:p>
                  </a:txBody>
                  <a:tcPr marL="76200" marR="76200" marT="95250" marB="95250">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797781724"/>
                  </a:ext>
                </a:extLst>
              </a:tr>
              <a:tr h="0">
                <a:tc>
                  <a:txBody>
                    <a:bodyPr/>
                    <a:lstStyle/>
                    <a:p>
                      <a:pPr fontAlgn="t"/>
                      <a:r>
                        <a:rPr lang="en-US" dirty="0">
                          <a:effectLst/>
                        </a:rPr>
                        <a:t>13 to 18"</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6</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2</a:t>
                      </a:r>
                    </a:p>
                  </a:txBody>
                  <a:tcPr marL="76200" marR="76200" marT="95250" marB="95250">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497085609"/>
                  </a:ext>
                </a:extLst>
              </a:tr>
              <a:tr h="0">
                <a:tc>
                  <a:txBody>
                    <a:bodyPr/>
                    <a:lstStyle/>
                    <a:p>
                      <a:pPr fontAlgn="t"/>
                      <a:r>
                        <a:rPr lang="en-US" dirty="0">
                          <a:effectLst/>
                        </a:rPr>
                        <a:t>19 to 24"</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9</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3</a:t>
                      </a:r>
                    </a:p>
                  </a:txBody>
                  <a:tcPr marL="76200" marR="76200" marT="95250" marB="95250">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193504051"/>
                  </a:ext>
                </a:extLst>
              </a:tr>
              <a:tr h="0">
                <a:tc>
                  <a:txBody>
                    <a:bodyPr/>
                    <a:lstStyle/>
                    <a:p>
                      <a:pPr fontAlgn="t"/>
                      <a:r>
                        <a:rPr lang="en-US" dirty="0">
                          <a:effectLst/>
                        </a:rPr>
                        <a:t>25 to 30"</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12</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4</a:t>
                      </a:r>
                    </a:p>
                  </a:txBody>
                  <a:tcPr marL="76200" marR="76200" marT="95250" marB="95250">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79720403"/>
                  </a:ext>
                </a:extLst>
              </a:tr>
              <a:tr h="0">
                <a:tc>
                  <a:txBody>
                    <a:bodyPr/>
                    <a:lstStyle/>
                    <a:p>
                      <a:pPr fontAlgn="t"/>
                      <a:r>
                        <a:rPr lang="en-US" dirty="0">
                          <a:effectLst/>
                        </a:rPr>
                        <a:t>31 and over"</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15</a:t>
                      </a:r>
                    </a:p>
                  </a:txBody>
                  <a:tcPr marL="76200" marR="76200" marT="95250" marB="95250">
                    <a:lnL>
                      <a:noFill/>
                    </a:lnL>
                    <a:lnR>
                      <a:noFill/>
                    </a:lnR>
                    <a:lnT>
                      <a:noFill/>
                    </a:lnT>
                    <a:lnB>
                      <a:noFill/>
                    </a:lnB>
                    <a:solidFill>
                      <a:schemeClr val="accent4">
                        <a:lumMod val="20000"/>
                        <a:lumOff val="80000"/>
                      </a:schemeClr>
                    </a:solidFill>
                  </a:tcPr>
                </a:tc>
                <a:tc>
                  <a:txBody>
                    <a:bodyPr/>
                    <a:lstStyle/>
                    <a:p>
                      <a:pPr fontAlgn="t"/>
                      <a:r>
                        <a:rPr lang="en-US" dirty="0">
                          <a:effectLst/>
                        </a:rPr>
                        <a:t>5</a:t>
                      </a:r>
                    </a:p>
                  </a:txBody>
                  <a:tcPr marL="76200" marR="76200" marT="95250" marB="95250">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434441826"/>
                  </a:ext>
                </a:extLst>
              </a:tr>
            </a:tbl>
          </a:graphicData>
        </a:graphic>
      </p:graphicFrame>
    </p:spTree>
    <p:extLst>
      <p:ext uri="{BB962C8B-B14F-4D97-AF65-F5344CB8AC3E}">
        <p14:creationId xmlns:p14="http://schemas.microsoft.com/office/powerpoint/2010/main" val="72567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43F3-AB26-24B6-86E6-E6B03B889B9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6B32889-BA76-BAE8-0A9F-14B3EA1426FE}"/>
              </a:ext>
            </a:extLst>
          </p:cNvPr>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52278850-A631-A23E-1EDC-18FD37D5EB73}"/>
              </a:ext>
            </a:extLst>
          </p:cNvPr>
          <p:cNvSpPr>
            <a:spLocks noGrp="1"/>
          </p:cNvSpPr>
          <p:nvPr>
            <p:ph idx="1"/>
          </p:nvPr>
        </p:nvSpPr>
        <p:spPr>
          <a:xfrm>
            <a:off x="3340867" y="1046237"/>
            <a:ext cx="4156949" cy="3586704"/>
          </a:xfrm>
        </p:spPr>
        <p:txBody>
          <a:bodyPr/>
          <a:lstStyle/>
          <a:p>
            <a:endParaRPr lang="en-US" dirty="0"/>
          </a:p>
        </p:txBody>
      </p:sp>
      <p:pic>
        <p:nvPicPr>
          <p:cNvPr id="1026" name="Picture 1">
            <a:extLst>
              <a:ext uri="{FF2B5EF4-FFF2-40B4-BE49-F238E27FC236}">
                <a16:creationId xmlns:a16="http://schemas.microsoft.com/office/drawing/2014/main" id="{AE5E0CE5-B3BE-EB99-7C04-FCCE5D3DD3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8" r="2626" b="23559"/>
          <a:stretch/>
        </p:blipFill>
        <p:spPr bwMode="auto">
          <a:xfrm>
            <a:off x="7456515" y="605310"/>
            <a:ext cx="3932237" cy="57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00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4B43-0832-3312-0679-33C3E0F870C3}"/>
              </a:ext>
            </a:extLst>
          </p:cNvPr>
          <p:cNvSpPr>
            <a:spLocks noGrp="1"/>
          </p:cNvSpPr>
          <p:nvPr>
            <p:ph type="title"/>
          </p:nvPr>
        </p:nvSpPr>
        <p:spPr/>
        <p:txBody>
          <a:bodyPr/>
          <a:lstStyle/>
          <a:p>
            <a:r>
              <a:rPr lang="en-US" dirty="0"/>
              <a:t>Other Option</a:t>
            </a:r>
          </a:p>
        </p:txBody>
      </p:sp>
      <p:sp>
        <p:nvSpPr>
          <p:cNvPr id="3" name="Content Placeholder 2">
            <a:extLst>
              <a:ext uri="{FF2B5EF4-FFF2-40B4-BE49-F238E27FC236}">
                <a16:creationId xmlns:a16="http://schemas.microsoft.com/office/drawing/2014/main" id="{FAA60E4B-5319-F796-867D-10D46D27A7F5}"/>
              </a:ext>
            </a:extLst>
          </p:cNvPr>
          <p:cNvSpPr>
            <a:spLocks noGrp="1"/>
          </p:cNvSpPr>
          <p:nvPr>
            <p:ph sz="half" idx="1"/>
          </p:nvPr>
        </p:nvSpPr>
        <p:spPr/>
        <p:txBody>
          <a:bodyPr/>
          <a:lstStyle/>
          <a:p>
            <a:r>
              <a:rPr lang="en-US" dirty="0"/>
              <a:t>Perimeter Trees: Priority trees w/in the required setbacks must be preserved; except for the siting &amp; placement of driveway &amp; road access, vision clearance areas, utilities, sidewalks or pedestrian walkways, or storm drainage facilities &amp; other similar required improvements.</a:t>
            </a:r>
          </a:p>
        </p:txBody>
      </p:sp>
    </p:spTree>
    <p:extLst>
      <p:ext uri="{BB962C8B-B14F-4D97-AF65-F5344CB8AC3E}">
        <p14:creationId xmlns:p14="http://schemas.microsoft.com/office/powerpoint/2010/main" val="382889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0B0A-C494-E983-D821-CEA6D51917DE}"/>
              </a:ext>
            </a:extLst>
          </p:cNvPr>
          <p:cNvSpPr>
            <a:spLocks noGrp="1"/>
          </p:cNvSpPr>
          <p:nvPr>
            <p:ph type="title"/>
          </p:nvPr>
        </p:nvSpPr>
        <p:spPr/>
        <p:txBody>
          <a:bodyPr/>
          <a:lstStyle/>
          <a:p>
            <a:r>
              <a:rPr lang="en-US" dirty="0">
                <a:latin typeface="+mn-lt"/>
              </a:rPr>
              <a:t>Agenda </a:t>
            </a:r>
          </a:p>
        </p:txBody>
      </p:sp>
      <p:sp>
        <p:nvSpPr>
          <p:cNvPr id="3" name="Content Placeholder 2">
            <a:extLst>
              <a:ext uri="{FF2B5EF4-FFF2-40B4-BE49-F238E27FC236}">
                <a16:creationId xmlns:a16="http://schemas.microsoft.com/office/drawing/2014/main" id="{0643B3B9-1CEA-34B8-B422-3477581420B3}"/>
              </a:ext>
            </a:extLst>
          </p:cNvPr>
          <p:cNvSpPr>
            <a:spLocks noGrp="1"/>
          </p:cNvSpPr>
          <p:nvPr>
            <p:ph sz="half" idx="1"/>
          </p:nvPr>
        </p:nvSpPr>
        <p:spPr>
          <a:xfrm>
            <a:off x="838200" y="1700438"/>
            <a:ext cx="10509250" cy="4142577"/>
          </a:xfrm>
        </p:spPr>
        <p:txBody>
          <a:bodyPr/>
          <a:lstStyle/>
          <a:p>
            <a:pPr marL="342900" indent="-342900">
              <a:spcBef>
                <a:spcPts val="0"/>
              </a:spcBef>
              <a:spcAft>
                <a:spcPts val="1200"/>
              </a:spcAft>
              <a:buFont typeface="+mj-lt"/>
              <a:buAutoNum type="arabicPeriod"/>
              <a:tabLst>
                <a:tab pos="228600" algn="l"/>
              </a:tabLst>
            </a:pPr>
            <a:r>
              <a:rPr lang="en-US" sz="2000" dirty="0">
                <a:latin typeface="Arial" panose="020B0604020202020204" pitchFamily="34" charset="0"/>
                <a:ea typeface="Calibri" panose="020F0502020204030204" pitchFamily="34" charset="0"/>
                <a:cs typeface="Arial" panose="020B0604020202020204" pitchFamily="34" charset="0"/>
              </a:rPr>
              <a:t>Roll Call</a:t>
            </a:r>
          </a:p>
          <a:p>
            <a:pPr marL="342900" indent="-342900">
              <a:spcBef>
                <a:spcPts val="0"/>
              </a:spcBef>
              <a:spcAft>
                <a:spcPts val="1200"/>
              </a:spcAft>
              <a:buFont typeface="+mj-lt"/>
              <a:buAutoNum type="arabicPeriod"/>
              <a:tabLst>
                <a:tab pos="228600" algn="l"/>
              </a:tabLst>
            </a:pPr>
            <a:r>
              <a:rPr lang="en-US" sz="2000" dirty="0">
                <a:latin typeface="Arial" panose="020B0604020202020204" pitchFamily="34" charset="0"/>
                <a:ea typeface="Calibri" panose="020F0502020204030204" pitchFamily="34" charset="0"/>
                <a:cs typeface="Arial" panose="020B0604020202020204" pitchFamily="34" charset="0"/>
              </a:rPr>
              <a:t>D</a:t>
            </a:r>
            <a:r>
              <a:rPr lang="en-US" sz="2000" dirty="0">
                <a:effectLst/>
                <a:latin typeface="Arial" panose="020B0604020202020204" pitchFamily="34" charset="0"/>
                <a:ea typeface="Calibri" panose="020F0502020204030204" pitchFamily="34" charset="0"/>
                <a:cs typeface="Arial" panose="020B0604020202020204" pitchFamily="34" charset="0"/>
              </a:rPr>
              <a:t>eclaration of Potential Conflicts</a:t>
            </a:r>
            <a:r>
              <a:rPr lang="en-US" sz="2000" dirty="0">
                <a:effectLst/>
                <a:latin typeface="Arial" panose="020B0604020202020204" pitchFamily="34" charset="0"/>
                <a:ea typeface="Arial" panose="020B0604020202020204" pitchFamily="34" charset="0"/>
                <a:cs typeface="Arial" panose="020B0604020202020204" pitchFamily="34" charset="0"/>
              </a:rPr>
              <a:t> </a:t>
            </a:r>
          </a:p>
          <a:p>
            <a:pPr marL="342900" marR="0" lvl="0" indent="-342900">
              <a:spcBef>
                <a:spcPts val="0"/>
              </a:spcBef>
              <a:spcAft>
                <a:spcPts val="1200"/>
              </a:spcAft>
              <a:buFont typeface="+mj-lt"/>
              <a:buAutoNum type="arabicPeriod"/>
              <a:tabLst>
                <a:tab pos="457200" algn="l"/>
              </a:tabLst>
            </a:pPr>
            <a:r>
              <a:rPr lang="en-US" sz="2000" dirty="0">
                <a:effectLst/>
                <a:latin typeface="Arial" panose="020B0604020202020204" pitchFamily="34" charset="0"/>
                <a:ea typeface="Arial" panose="020B0604020202020204" pitchFamily="34" charset="0"/>
                <a:cs typeface="Arial" panose="020B0604020202020204" pitchFamily="34" charset="0"/>
              </a:rPr>
              <a:t>Preservation Requirements for Regulated and Priority Trees </a:t>
            </a:r>
          </a:p>
          <a:p>
            <a:pPr marL="342900" marR="0" lvl="0" indent="-342900">
              <a:spcBef>
                <a:spcPts val="0"/>
              </a:spcBef>
              <a:spcAft>
                <a:spcPts val="1200"/>
              </a:spcAft>
              <a:buFont typeface="+mj-lt"/>
              <a:buAutoNum type="arabicPeriod"/>
              <a:tabLst>
                <a:tab pos="457200" algn="l"/>
              </a:tabLst>
            </a:pPr>
            <a:r>
              <a:rPr lang="en-US" sz="2000" dirty="0">
                <a:effectLst/>
                <a:latin typeface="Arial" panose="020B0604020202020204" pitchFamily="34" charset="0"/>
                <a:ea typeface="Arial" panose="020B0604020202020204" pitchFamily="34" charset="0"/>
                <a:cs typeface="Arial" panose="020B0604020202020204" pitchFamily="34" charset="0"/>
              </a:rPr>
              <a:t>Mitigation Options</a:t>
            </a:r>
          </a:p>
          <a:p>
            <a:pPr marL="742950" marR="0" lvl="1" indent="-285750">
              <a:spcBef>
                <a:spcPts val="0"/>
              </a:spcBef>
              <a:spcAft>
                <a:spcPts val="0"/>
              </a:spcAft>
              <a:buFont typeface="Symbol" panose="05050102010706020507" pitchFamily="18" charset="2"/>
              <a:buChar char=""/>
              <a:tabLst>
                <a:tab pos="685800" algn="l"/>
              </a:tabLst>
            </a:pPr>
            <a:r>
              <a:rPr lang="en-US" sz="2000" dirty="0">
                <a:effectLst/>
                <a:latin typeface="Arial" panose="020B0604020202020204" pitchFamily="34" charset="0"/>
                <a:ea typeface="Arial" panose="020B0604020202020204" pitchFamily="34" charset="0"/>
                <a:cs typeface="Arial" panose="020B0604020202020204" pitchFamily="34" charset="0"/>
              </a:rPr>
              <a:t>On-Site Tree Replacement </a:t>
            </a:r>
          </a:p>
          <a:p>
            <a:pPr marL="742950" marR="0" lvl="1" indent="-285750">
              <a:spcBef>
                <a:spcPts val="0"/>
              </a:spcBef>
              <a:spcAft>
                <a:spcPts val="1200"/>
              </a:spcAft>
              <a:buFont typeface="Symbol" panose="05050102010706020507" pitchFamily="18" charset="2"/>
              <a:buChar char=""/>
              <a:tabLst>
                <a:tab pos="685800" algn="l"/>
              </a:tabLst>
            </a:pPr>
            <a:r>
              <a:rPr lang="en-US" sz="2000" dirty="0">
                <a:effectLst/>
                <a:latin typeface="Arial" panose="020B0604020202020204" pitchFamily="34" charset="0"/>
                <a:ea typeface="Arial" panose="020B0604020202020204" pitchFamily="34" charset="0"/>
                <a:cs typeface="Arial" panose="020B0604020202020204" pitchFamily="34" charset="0"/>
              </a:rPr>
              <a:t>Fee In-Lieu of Preservation</a:t>
            </a:r>
          </a:p>
          <a:p>
            <a:pPr marL="457200" marR="0" lvl="0" indent="-457200">
              <a:spcBef>
                <a:spcPts val="0"/>
              </a:spcBef>
              <a:spcAft>
                <a:spcPts val="1200"/>
              </a:spcAft>
              <a:buAutoNum type="arabicPeriod" startAt="3"/>
              <a:tabLst>
                <a:tab pos="228600" algn="l"/>
              </a:tabLst>
            </a:pPr>
            <a:r>
              <a:rPr lang="en-US" sz="2000" dirty="0">
                <a:effectLst/>
                <a:latin typeface="Arial" panose="020B0604020202020204" pitchFamily="34" charset="0"/>
                <a:ea typeface="Arial" panose="020B0604020202020204" pitchFamily="34" charset="0"/>
                <a:cs typeface="Arial" panose="020B0604020202020204" pitchFamily="34" charset="0"/>
              </a:rPr>
              <a:t>Next TRUAC meeting September 20, 2023, 12-2 P.M. </a:t>
            </a:r>
          </a:p>
          <a:p>
            <a:pPr marL="0" marR="0">
              <a:spcBef>
                <a:spcPts val="0"/>
              </a:spcBef>
              <a:spcAft>
                <a:spcPts val="0"/>
              </a:spcAft>
            </a:pPr>
            <a:endParaRPr lang="en-US" sz="2000" b="1"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2EE2127-183C-E566-1C03-958C18E5C782}"/>
                  </a:ext>
                </a:extLst>
              </p14:cNvPr>
              <p14:cNvContentPartPr/>
              <p14:nvPr/>
            </p14:nvContentPartPr>
            <p14:xfrm>
              <a:off x="1884378" y="703218"/>
              <a:ext cx="360" cy="360"/>
            </p14:xfrm>
          </p:contentPart>
        </mc:Choice>
        <mc:Fallback xmlns="">
          <p:pic>
            <p:nvPicPr>
              <p:cNvPr id="4" name="Ink 3">
                <a:extLst>
                  <a:ext uri="{FF2B5EF4-FFF2-40B4-BE49-F238E27FC236}">
                    <a16:creationId xmlns:a16="http://schemas.microsoft.com/office/drawing/2014/main" id="{F2EE2127-183C-E566-1C03-958C18E5C782}"/>
                  </a:ext>
                </a:extLst>
              </p:cNvPr>
              <p:cNvPicPr/>
              <p:nvPr/>
            </p:nvPicPr>
            <p:blipFill>
              <a:blip r:embed="rId3"/>
              <a:stretch>
                <a:fillRect/>
              </a:stretch>
            </p:blipFill>
            <p:spPr>
              <a:xfrm>
                <a:off x="1875378" y="6942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B39D7D-7CE0-F77C-CA77-4C3890B31345}"/>
                  </a:ext>
                </a:extLst>
              </p14:cNvPr>
              <p14:cNvContentPartPr/>
              <p14:nvPr/>
            </p14:nvContentPartPr>
            <p14:xfrm>
              <a:off x="2643978" y="2447058"/>
              <a:ext cx="360" cy="360"/>
            </p14:xfrm>
          </p:contentPart>
        </mc:Choice>
        <mc:Fallback xmlns="">
          <p:pic>
            <p:nvPicPr>
              <p:cNvPr id="5" name="Ink 4">
                <a:extLst>
                  <a:ext uri="{FF2B5EF4-FFF2-40B4-BE49-F238E27FC236}">
                    <a16:creationId xmlns:a16="http://schemas.microsoft.com/office/drawing/2014/main" id="{A9B39D7D-7CE0-F77C-CA77-4C3890B31345}"/>
                  </a:ext>
                </a:extLst>
              </p:cNvPr>
              <p:cNvPicPr/>
              <p:nvPr/>
            </p:nvPicPr>
            <p:blipFill>
              <a:blip r:embed="rId3"/>
              <a:stretch>
                <a:fillRect/>
              </a:stretch>
            </p:blipFill>
            <p:spPr>
              <a:xfrm>
                <a:off x="2634978" y="2438058"/>
                <a:ext cx="18000" cy="18000"/>
              </a:xfrm>
              <a:prstGeom prst="rect">
                <a:avLst/>
              </a:prstGeom>
            </p:spPr>
          </p:pic>
        </mc:Fallback>
      </mc:AlternateContent>
      <p:pic>
        <p:nvPicPr>
          <p:cNvPr id="7" name="Graphic 6" descr="Fir tree outline">
            <a:extLst>
              <a:ext uri="{FF2B5EF4-FFF2-40B4-BE49-F238E27FC236}">
                <a16:creationId xmlns:a16="http://schemas.microsoft.com/office/drawing/2014/main" id="{7CC0A3CB-FFB3-10F9-DBFE-3806D8118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7388" y="1700440"/>
            <a:ext cx="4142576" cy="4142576"/>
          </a:xfrm>
          <a:prstGeom prst="rect">
            <a:avLst/>
          </a:prstGeom>
        </p:spPr>
      </p:pic>
    </p:spTree>
    <p:extLst>
      <p:ext uri="{BB962C8B-B14F-4D97-AF65-F5344CB8AC3E}">
        <p14:creationId xmlns:p14="http://schemas.microsoft.com/office/powerpoint/2010/main" val="80273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407C65-CC52-984A-806A-8F191272F025}"/>
              </a:ext>
            </a:extLst>
          </p:cNvPr>
          <p:cNvSpPr>
            <a:spLocks noGrp="1"/>
          </p:cNvSpPr>
          <p:nvPr>
            <p:ph type="title"/>
          </p:nvPr>
        </p:nvSpPr>
        <p:spPr/>
        <p:txBody>
          <a:bodyPr>
            <a:normAutofit fontScale="90000"/>
          </a:bodyPr>
          <a:lstStyle/>
          <a:p>
            <a:r>
              <a:rPr lang="en-US" dirty="0"/>
              <a:t>Incentives – Could do for 6-19, and 20” and larger</a:t>
            </a:r>
            <a:endParaRPr lang="en-VE"/>
          </a:p>
        </p:txBody>
      </p:sp>
      <p:sp>
        <p:nvSpPr>
          <p:cNvPr id="5" name="Content Placeholder 4">
            <a:extLst>
              <a:ext uri="{FF2B5EF4-FFF2-40B4-BE49-F238E27FC236}">
                <a16:creationId xmlns:a16="http://schemas.microsoft.com/office/drawing/2014/main" id="{4B7F702B-002F-D09D-B0F8-C9F437B53DF6}"/>
              </a:ext>
            </a:extLst>
          </p:cNvPr>
          <p:cNvSpPr>
            <a:spLocks noGrp="1"/>
          </p:cNvSpPr>
          <p:nvPr>
            <p:ph sz="half" idx="1"/>
          </p:nvPr>
        </p:nvSpPr>
        <p:spPr/>
        <p:txBody>
          <a:bodyPr>
            <a:normAutofit fontScale="92500" lnSpcReduction="20000"/>
          </a:bodyPr>
          <a:lstStyle/>
          <a:p>
            <a:r>
              <a:rPr lang="en-US" dirty="0">
                <a:highlight>
                  <a:srgbClr val="FFFF00"/>
                </a:highlight>
              </a:rPr>
              <a:t>(b) Retention of Trees in Excess of Requirements and Located Outside Critical Areas and Associated Buffers. The permanent preservation of a healthy significant tree pursuant to this section shall receive a tree replacement credit as follows:</a:t>
            </a:r>
          </a:p>
          <a:p>
            <a:endParaRPr lang="en-US" dirty="0">
              <a:highlight>
                <a:srgbClr val="FFFF00"/>
              </a:highlight>
            </a:endParaRPr>
          </a:p>
          <a:p>
            <a:r>
              <a:rPr lang="en-US" dirty="0"/>
              <a:t>(i) Every additional significant tree retained over the required retention percentage required by subsection (1) of this section shall be rewarded a tree credit equal to one replacement tree.</a:t>
            </a:r>
          </a:p>
          <a:p>
            <a:endParaRPr lang="en-US" dirty="0"/>
          </a:p>
          <a:p>
            <a:r>
              <a:rPr lang="en-US" dirty="0"/>
              <a:t>(ii) Every additional landmark tree retained over the required retention percentage required by subsection (1) of this section shall be rewarded a tree credit equal to two replacement trees.</a:t>
            </a:r>
          </a:p>
          <a:p>
            <a:endParaRPr lang="en-US" dirty="0"/>
          </a:p>
          <a:p>
            <a:r>
              <a:rPr lang="en-US" dirty="0"/>
              <a:t>(iii) Every additional heritage tree retained over the required retention percentage required by subsection (1) of this section shall be rewarded a tree credit equal to three replacement trees.</a:t>
            </a:r>
          </a:p>
        </p:txBody>
      </p:sp>
    </p:spTree>
    <p:extLst>
      <p:ext uri="{BB962C8B-B14F-4D97-AF65-F5344CB8AC3E}">
        <p14:creationId xmlns:p14="http://schemas.microsoft.com/office/powerpoint/2010/main" val="169492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0B0A-C494-E983-D821-CEA6D51917DE}"/>
              </a:ext>
            </a:extLst>
          </p:cNvPr>
          <p:cNvSpPr>
            <a:spLocks noGrp="1"/>
          </p:cNvSpPr>
          <p:nvPr>
            <p:ph type="title"/>
          </p:nvPr>
        </p:nvSpPr>
        <p:spPr/>
        <p:txBody>
          <a:bodyPr/>
          <a:lstStyle/>
          <a:p>
            <a:r>
              <a:rPr lang="en-US" dirty="0"/>
              <a:t>Council Direction </a:t>
            </a:r>
          </a:p>
        </p:txBody>
      </p:sp>
      <p:sp>
        <p:nvSpPr>
          <p:cNvPr id="3" name="Content Placeholder 2">
            <a:extLst>
              <a:ext uri="{FF2B5EF4-FFF2-40B4-BE49-F238E27FC236}">
                <a16:creationId xmlns:a16="http://schemas.microsoft.com/office/drawing/2014/main" id="{0643B3B9-1CEA-34B8-B422-3477581420B3}"/>
              </a:ext>
            </a:extLst>
          </p:cNvPr>
          <p:cNvSpPr>
            <a:spLocks noGrp="1"/>
          </p:cNvSpPr>
          <p:nvPr>
            <p:ph sz="half" idx="1"/>
          </p:nvPr>
        </p:nvSpPr>
        <p:spPr/>
        <p:txBody>
          <a:bodyPr/>
          <a:lstStyle/>
          <a:p>
            <a:pPr marL="342900" marR="0" lvl="0" indent="-342900">
              <a:lnSpc>
                <a:spcPct val="100000"/>
              </a:lnSpc>
              <a:spcBef>
                <a:spcPts val="0"/>
              </a:spcBef>
              <a:spcAft>
                <a:spcPts val="600"/>
              </a:spcAft>
              <a:buFont typeface="+mj-lt"/>
              <a:buAutoNum type="arabicPeriod"/>
            </a:pPr>
            <a:r>
              <a:rPr lang="en-US" sz="2000" dirty="0">
                <a:effectLst/>
                <a:ea typeface="Times New Roman" panose="02020603050405020304" pitchFamily="18" charset="0"/>
                <a:cs typeface="Times New Roman" panose="02020603050405020304" pitchFamily="18" charset="0"/>
              </a:rPr>
              <a:t>Provide consistency between BMC Chapter 16.10, Clearing, Grading, and Erosion Control on Construction Sites, BDC Chapter 3.2, Landscaping, Street Trees, Fences and Walls and City of Bend Standards and Specifications Chapter 12, Landscape Architecture and Irrigation Systems</a:t>
            </a:r>
          </a:p>
          <a:p>
            <a:pPr marL="342900" marR="0" lvl="0" indent="-342900">
              <a:lnSpc>
                <a:spcPct val="100000"/>
              </a:lnSpc>
              <a:spcBef>
                <a:spcPts val="0"/>
              </a:spcBef>
              <a:spcAft>
                <a:spcPts val="600"/>
              </a:spcAft>
              <a:buFont typeface="+mj-lt"/>
              <a:buAutoNum type="arabicPeriod"/>
            </a:pPr>
            <a:r>
              <a:rPr lang="en-US" sz="2000" dirty="0">
                <a:effectLst/>
                <a:ea typeface="Times New Roman" panose="02020603050405020304" pitchFamily="18" charset="0"/>
                <a:cs typeface="Times New Roman" panose="02020603050405020304" pitchFamily="18" charset="0"/>
              </a:rPr>
              <a:t>Provide clear and objective tree preservation standards for the development of housing, including needed housing, and include an optional discretionary process for applicants for development;</a:t>
            </a:r>
          </a:p>
          <a:p>
            <a:pPr marL="342900" marR="0" lvl="0" indent="-342900">
              <a:lnSpc>
                <a:spcPct val="100000"/>
              </a:lnSpc>
              <a:spcBef>
                <a:spcPts val="0"/>
              </a:spcBef>
              <a:spcAft>
                <a:spcPts val="600"/>
              </a:spcAft>
              <a:buFont typeface="+mj-lt"/>
              <a:buAutoNum type="arabicPeriod"/>
            </a:pPr>
            <a:r>
              <a:rPr lang="en-US" sz="2000" b="1" dirty="0">
                <a:effectLst/>
                <a:ea typeface="Times New Roman" panose="02020603050405020304" pitchFamily="18" charset="0"/>
                <a:cs typeface="Times New Roman" panose="02020603050405020304" pitchFamily="18" charset="0"/>
              </a:rPr>
              <a:t>Consider preservation standards for larger trees similar to the Southeast Area Plan; and</a:t>
            </a:r>
          </a:p>
          <a:p>
            <a:pPr marL="342900" marR="0" lvl="0" indent="-342900">
              <a:lnSpc>
                <a:spcPct val="100000"/>
              </a:lnSpc>
              <a:spcBef>
                <a:spcPts val="0"/>
              </a:spcBef>
              <a:spcAft>
                <a:spcPts val="600"/>
              </a:spcAft>
              <a:buFont typeface="+mj-lt"/>
              <a:buAutoNum type="arabicPeriod"/>
            </a:pPr>
            <a:r>
              <a:rPr lang="en-US" sz="2000" b="1" dirty="0">
                <a:effectLst/>
                <a:ea typeface="Times New Roman" panose="02020603050405020304" pitchFamily="18" charset="0"/>
                <a:cs typeface="Times New Roman" panose="02020603050405020304" pitchFamily="18" charset="0"/>
              </a:rPr>
              <a:t>Consider alternatives to preserving trees, including tree replacement and a fee-in-lieu of preservation for the purpose of developing and protecting the City’s urban tree canopy.</a:t>
            </a:r>
          </a:p>
          <a:p>
            <a:pPr marL="342900" marR="0" lvl="0" indent="-342900">
              <a:lnSpc>
                <a:spcPct val="100000"/>
              </a:lnSpc>
              <a:spcBef>
                <a:spcPts val="0"/>
              </a:spcBef>
              <a:spcAft>
                <a:spcPts val="600"/>
              </a:spcAft>
              <a:buFont typeface="+mj-lt"/>
              <a:buAutoNum type="arabicPeriod"/>
            </a:pPr>
            <a:r>
              <a:rPr lang="en-US" sz="2000" u="none" strike="noStrike" dirty="0">
                <a:effectLst/>
                <a:ea typeface="Times New Roman" panose="02020603050405020304" pitchFamily="18" charset="0"/>
                <a:cs typeface="Arial" panose="020B0604020202020204" pitchFamily="34" charset="0"/>
              </a:rPr>
              <a:t>Identify tree inventory programs to support preserving and expanding Bend’s urban tree canopy.</a:t>
            </a:r>
          </a:p>
          <a:p>
            <a:endParaRPr lang="en-US" dirty="0"/>
          </a:p>
        </p:txBody>
      </p:sp>
    </p:spTree>
    <p:extLst>
      <p:ext uri="{BB962C8B-B14F-4D97-AF65-F5344CB8AC3E}">
        <p14:creationId xmlns:p14="http://schemas.microsoft.com/office/powerpoint/2010/main" val="277008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trees on the side&#10;&#10;Description automatically generated">
            <a:extLst>
              <a:ext uri="{FF2B5EF4-FFF2-40B4-BE49-F238E27FC236}">
                <a16:creationId xmlns:a16="http://schemas.microsoft.com/office/drawing/2014/main" id="{1C61BF09-9E45-1376-76E0-336CF4AE30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07" b="24375"/>
          <a:stretch/>
        </p:blipFill>
        <p:spPr bwMode="auto">
          <a:xfrm>
            <a:off x="838200" y="1233608"/>
            <a:ext cx="5181600" cy="46094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AED67C50-562B-FC7D-B4C6-45DC9074CFB7}"/>
              </a:ext>
            </a:extLst>
          </p:cNvPr>
          <p:cNvSpPr>
            <a:spLocks noGrp="1"/>
          </p:cNvSpPr>
          <p:nvPr>
            <p:ph sz="half" idx="2"/>
          </p:nvPr>
        </p:nvSpPr>
        <p:spPr>
          <a:xfrm>
            <a:off x="6172200" y="1233608"/>
            <a:ext cx="5181600" cy="4609408"/>
          </a:xfrm>
        </p:spPr>
        <p:txBody>
          <a:bodyPr vert="horz" lIns="91440" tIns="45720" rIns="91440" bIns="45720" rtlCol="0">
            <a:normAutofit/>
          </a:bodyPr>
          <a:lstStyle/>
          <a:p>
            <a:endParaRPr lang="en-US" b="1" dirty="0"/>
          </a:p>
          <a:p>
            <a:r>
              <a:rPr lang="en-US" b="1" dirty="0"/>
              <a:t>Inventoried and Mapped Trees (Regulated Trees)</a:t>
            </a:r>
          </a:p>
          <a:p>
            <a:pPr lvl="1">
              <a:buFont typeface="Wingdings" panose="05000000000000000000" pitchFamily="2" charset="2"/>
              <a:buChar char="Ø"/>
            </a:pPr>
            <a:r>
              <a:rPr lang="en-US" dirty="0"/>
              <a:t> 6” or larger (Deciduous and Coniferous)</a:t>
            </a:r>
          </a:p>
          <a:p>
            <a:endParaRPr lang="en-US" dirty="0"/>
          </a:p>
          <a:p>
            <a:r>
              <a:rPr lang="en-US" b="1" dirty="0"/>
              <a:t>Priority Trees</a:t>
            </a:r>
          </a:p>
          <a:p>
            <a:pPr lvl="1">
              <a:buFont typeface="Wingdings" panose="05000000000000000000" pitchFamily="2" charset="2"/>
              <a:buChar char="Ø"/>
            </a:pPr>
            <a:r>
              <a:rPr lang="en-US" dirty="0"/>
              <a:t> 20” or larger (Deciduous and Coniferous)    </a:t>
            </a:r>
          </a:p>
        </p:txBody>
      </p:sp>
      <p:sp>
        <p:nvSpPr>
          <p:cNvPr id="2" name="Title 1">
            <a:extLst>
              <a:ext uri="{FF2B5EF4-FFF2-40B4-BE49-F238E27FC236}">
                <a16:creationId xmlns:a16="http://schemas.microsoft.com/office/drawing/2014/main" id="{FA2C700D-64A5-2F68-D644-FAAACC6AD675}"/>
              </a:ext>
            </a:extLst>
          </p:cNvPr>
          <p:cNvSpPr>
            <a:spLocks noGrp="1"/>
          </p:cNvSpPr>
          <p:nvPr>
            <p:ph type="title"/>
          </p:nvPr>
        </p:nvSpPr>
        <p:spPr>
          <a:xfrm>
            <a:off x="831850" y="491263"/>
            <a:ext cx="10515600" cy="591673"/>
          </a:xfrm>
        </p:spPr>
        <p:txBody>
          <a:bodyPr anchor="b">
            <a:normAutofit/>
          </a:bodyPr>
          <a:lstStyle/>
          <a:p>
            <a:r>
              <a:rPr lang="en-US" dirty="0"/>
              <a:t>Decisions from Previous Meeting</a:t>
            </a:r>
          </a:p>
        </p:txBody>
      </p:sp>
    </p:spTree>
    <p:extLst>
      <p:ext uri="{BB962C8B-B14F-4D97-AF65-F5344CB8AC3E}">
        <p14:creationId xmlns:p14="http://schemas.microsoft.com/office/powerpoint/2010/main" val="194946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B7D3-1315-6143-ACDA-229B80F4EAE6}"/>
              </a:ext>
            </a:extLst>
          </p:cNvPr>
          <p:cNvSpPr>
            <a:spLocks noGrp="1"/>
          </p:cNvSpPr>
          <p:nvPr>
            <p:ph type="title"/>
          </p:nvPr>
        </p:nvSpPr>
        <p:spPr/>
        <p:txBody>
          <a:bodyPr/>
          <a:lstStyle/>
          <a:p>
            <a:r>
              <a:rPr lang="en-US" dirty="0"/>
              <a:t>Preservation Options</a:t>
            </a:r>
            <a:endParaRPr lang="en-VE"/>
          </a:p>
        </p:txBody>
      </p:sp>
    </p:spTree>
    <p:extLst>
      <p:ext uri="{BB962C8B-B14F-4D97-AF65-F5344CB8AC3E}">
        <p14:creationId xmlns:p14="http://schemas.microsoft.com/office/powerpoint/2010/main" val="428144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97E4F43-E958-9063-924B-0FA0DFB72363}"/>
              </a:ext>
            </a:extLst>
          </p:cNvPr>
          <p:cNvGraphicFramePr>
            <a:graphicFrameLocks noGrp="1"/>
          </p:cNvGraphicFramePr>
          <p:nvPr>
            <p:ph sz="half" idx="1"/>
            <p:extLst>
              <p:ext uri="{D42A27DB-BD31-4B8C-83A1-F6EECF244321}">
                <p14:modId xmlns:p14="http://schemas.microsoft.com/office/powerpoint/2010/main" val="2160435937"/>
              </p:ext>
            </p:extLst>
          </p:nvPr>
        </p:nvGraphicFramePr>
        <p:xfrm>
          <a:off x="238034" y="256246"/>
          <a:ext cx="11715932" cy="5923628"/>
        </p:xfrm>
        <a:graphic>
          <a:graphicData uri="http://schemas.openxmlformats.org/drawingml/2006/table">
            <a:tbl>
              <a:tblPr>
                <a:tableStyleId>{5C22544A-7EE6-4342-B048-85BDC9FD1C3A}</a:tableStyleId>
              </a:tblPr>
              <a:tblGrid>
                <a:gridCol w="2206172">
                  <a:extLst>
                    <a:ext uri="{9D8B030D-6E8A-4147-A177-3AD203B41FA5}">
                      <a16:colId xmlns:a16="http://schemas.microsoft.com/office/drawing/2014/main" val="2803556301"/>
                    </a:ext>
                  </a:extLst>
                </a:gridCol>
                <a:gridCol w="1188720">
                  <a:extLst>
                    <a:ext uri="{9D8B030D-6E8A-4147-A177-3AD203B41FA5}">
                      <a16:colId xmlns:a16="http://schemas.microsoft.com/office/drawing/2014/main" val="3185226206"/>
                    </a:ext>
                  </a:extLst>
                </a:gridCol>
                <a:gridCol w="1188720">
                  <a:extLst>
                    <a:ext uri="{9D8B030D-6E8A-4147-A177-3AD203B41FA5}">
                      <a16:colId xmlns:a16="http://schemas.microsoft.com/office/drawing/2014/main" val="434572123"/>
                    </a:ext>
                  </a:extLst>
                </a:gridCol>
                <a:gridCol w="1188720">
                  <a:extLst>
                    <a:ext uri="{9D8B030D-6E8A-4147-A177-3AD203B41FA5}">
                      <a16:colId xmlns:a16="http://schemas.microsoft.com/office/drawing/2014/main" val="2745305195"/>
                    </a:ext>
                  </a:extLst>
                </a:gridCol>
                <a:gridCol w="1188720">
                  <a:extLst>
                    <a:ext uri="{9D8B030D-6E8A-4147-A177-3AD203B41FA5}">
                      <a16:colId xmlns:a16="http://schemas.microsoft.com/office/drawing/2014/main" val="686140604"/>
                    </a:ext>
                  </a:extLst>
                </a:gridCol>
                <a:gridCol w="1188720">
                  <a:extLst>
                    <a:ext uri="{9D8B030D-6E8A-4147-A177-3AD203B41FA5}">
                      <a16:colId xmlns:a16="http://schemas.microsoft.com/office/drawing/2014/main" val="698342569"/>
                    </a:ext>
                  </a:extLst>
                </a:gridCol>
                <a:gridCol w="1188720">
                  <a:extLst>
                    <a:ext uri="{9D8B030D-6E8A-4147-A177-3AD203B41FA5}">
                      <a16:colId xmlns:a16="http://schemas.microsoft.com/office/drawing/2014/main" val="3386028048"/>
                    </a:ext>
                  </a:extLst>
                </a:gridCol>
                <a:gridCol w="1188720">
                  <a:extLst>
                    <a:ext uri="{9D8B030D-6E8A-4147-A177-3AD203B41FA5}">
                      <a16:colId xmlns:a16="http://schemas.microsoft.com/office/drawing/2014/main" val="3686280030"/>
                    </a:ext>
                  </a:extLst>
                </a:gridCol>
                <a:gridCol w="1188720">
                  <a:extLst>
                    <a:ext uri="{9D8B030D-6E8A-4147-A177-3AD203B41FA5}">
                      <a16:colId xmlns:a16="http://schemas.microsoft.com/office/drawing/2014/main" val="1081043091"/>
                    </a:ext>
                  </a:extLst>
                </a:gridCol>
              </a:tblGrid>
              <a:tr h="1161623">
                <a:tc>
                  <a:txBody>
                    <a:bodyPr/>
                    <a:lstStyle/>
                    <a:p>
                      <a:pPr algn="l" fontAlgn="b"/>
                      <a:endParaRPr lang="en-US" sz="20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Sky Vista Single-Unit 9.13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Poplar</a:t>
                      </a:r>
                    </a:p>
                    <a:p>
                      <a:pPr algn="ctr" fontAlgn="b"/>
                      <a:r>
                        <a:rPr lang="en-US" sz="1800" b="1" u="none" strike="noStrike" dirty="0">
                          <a:solidFill>
                            <a:schemeClr val="bg1"/>
                          </a:solidFill>
                          <a:effectLst/>
                        </a:rPr>
                        <a:t>Cottages 0.54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Century Mixed-Use 1.50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Veridian Multi-Unit 2.81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Caraway Master Plan </a:t>
                      </a:r>
                    </a:p>
                    <a:p>
                      <a:pPr algn="ctr" fontAlgn="b"/>
                      <a:r>
                        <a:rPr lang="en-US" sz="1800" b="1" u="none" strike="noStrike" dirty="0">
                          <a:solidFill>
                            <a:schemeClr val="bg1"/>
                          </a:solidFill>
                          <a:effectLst/>
                        </a:rPr>
                        <a:t>(Phase 1) 16.81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Parkside Place  Master Plan      37.10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Bri Multi-Unit  </a:t>
                      </a:r>
                    </a:p>
                    <a:p>
                      <a:pPr algn="ctr" fontAlgn="b"/>
                      <a:r>
                        <a:rPr lang="en-US" sz="1800" b="1" u="none" strike="noStrike" dirty="0">
                          <a:solidFill>
                            <a:schemeClr val="bg1"/>
                          </a:solidFill>
                          <a:effectLst/>
                        </a:rPr>
                        <a:t>2.23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tc>
                  <a:txBody>
                    <a:bodyPr/>
                    <a:lstStyle/>
                    <a:p>
                      <a:pPr algn="ctr" fontAlgn="b"/>
                      <a:r>
                        <a:rPr lang="en-US" sz="1800" b="1" u="none" strike="noStrike" dirty="0">
                          <a:solidFill>
                            <a:schemeClr val="bg1"/>
                          </a:solidFill>
                          <a:effectLst/>
                        </a:rPr>
                        <a:t>Bulletin Multi-Unit 1.57 Acres</a:t>
                      </a:r>
                      <a:endParaRPr lang="en-US" sz="1800" b="1" i="0" u="none" strike="noStrike" dirty="0">
                        <a:solidFill>
                          <a:schemeClr val="bg1"/>
                        </a:solidFill>
                        <a:effectLst/>
                        <a:latin typeface="Arial" panose="020B0604020202020204" pitchFamily="34" charset="0"/>
                      </a:endParaRPr>
                    </a:p>
                  </a:txBody>
                  <a:tcPr marL="4539" marR="4539" marT="4539" marB="0" anchor="b">
                    <a:solidFill>
                      <a:schemeClr val="accent1">
                        <a:lumMod val="75000"/>
                      </a:schemeClr>
                    </a:solidFill>
                  </a:tcPr>
                </a:tc>
                <a:extLst>
                  <a:ext uri="{0D108BD9-81ED-4DB2-BD59-A6C34878D82A}">
                    <a16:rowId xmlns:a16="http://schemas.microsoft.com/office/drawing/2014/main" val="615595918"/>
                  </a:ext>
                </a:extLst>
              </a:tr>
              <a:tr h="165946">
                <a:tc gridSpan="9">
                  <a:txBody>
                    <a:bodyPr/>
                    <a:lstStyle/>
                    <a:p>
                      <a:pPr algn="l" fontAlgn="b"/>
                      <a:r>
                        <a:rPr lang="en-US" sz="2400" b="1" i="0" u="none" strike="noStrike" dirty="0">
                          <a:solidFill>
                            <a:srgbClr val="000000"/>
                          </a:solidFill>
                          <a:effectLst/>
                          <a:latin typeface="Arial" panose="020B0604020202020204" pitchFamily="34" charset="0"/>
                        </a:rPr>
                        <a:t>DBH</a:t>
                      </a:r>
                    </a:p>
                  </a:txBody>
                  <a:tcPr marL="4539" marR="4539" marT="4539" marB="0" anchor="b">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r"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extLst>
                  <a:ext uri="{0D108BD9-81ED-4DB2-BD59-A6C34878D82A}">
                    <a16:rowId xmlns:a16="http://schemas.microsoft.com/office/drawing/2014/main" val="1540132499"/>
                  </a:ext>
                </a:extLst>
              </a:tr>
              <a:tr h="165946">
                <a:tc>
                  <a:txBody>
                    <a:bodyPr/>
                    <a:lstStyle/>
                    <a:p>
                      <a:pPr algn="l" fontAlgn="b"/>
                      <a:r>
                        <a:rPr lang="en-US" sz="2000" b="1" u="none" strike="noStrike" dirty="0">
                          <a:effectLst/>
                        </a:rPr>
                        <a:t>Actual On-Site DB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1739</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715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897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968</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3484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2564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324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362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136298"/>
                  </a:ext>
                </a:extLst>
              </a:tr>
              <a:tr h="165946">
                <a:tc>
                  <a:txBody>
                    <a:bodyPr/>
                    <a:lstStyle/>
                    <a:p>
                      <a:pPr algn="l" fontAlgn="b"/>
                      <a:r>
                        <a:rPr lang="en-US" sz="2000" b="1" u="none" strike="noStrike" dirty="0">
                          <a:effectLst/>
                        </a:rPr>
                        <a:t>Actual Preservation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44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207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144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1352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392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233</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206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3727326"/>
                  </a:ext>
                </a:extLst>
              </a:tr>
              <a:tr h="165946">
                <a:tc>
                  <a:txBody>
                    <a:bodyPr/>
                    <a:lstStyle/>
                    <a:p>
                      <a:pPr algn="l" fontAlgn="b"/>
                      <a:r>
                        <a:rPr lang="en-US" sz="2000" b="1" u="none" strike="noStrike" dirty="0">
                          <a:effectLst/>
                        </a:rPr>
                        <a:t>20%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347.8</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143</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179.4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193.6</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696.8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512.8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64.8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72.4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20818309"/>
                  </a:ext>
                </a:extLst>
              </a:tr>
              <a:tr h="165946">
                <a:tc>
                  <a:txBody>
                    <a:bodyPr/>
                    <a:lstStyle/>
                    <a:p>
                      <a:pPr algn="l" fontAlgn="b"/>
                      <a:r>
                        <a:rPr lang="en-US" sz="2000" b="1" u="none" strike="noStrike" dirty="0">
                          <a:effectLst/>
                        </a:rPr>
                        <a:t>25%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434.75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178.75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224.25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242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871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641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81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90.5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56436977"/>
                  </a:ext>
                </a:extLst>
              </a:tr>
              <a:tr h="84574">
                <a:tc>
                  <a:txBody>
                    <a:bodyPr/>
                    <a:lstStyle/>
                    <a:p>
                      <a:pPr algn="l" fontAlgn="b"/>
                      <a:r>
                        <a:rPr lang="en-US" sz="2000" b="1"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521.7</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214.5*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000" u="none" strike="noStrike" dirty="0">
                          <a:effectLst/>
                        </a:rPr>
                        <a:t>269.1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290.4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1045.2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769.2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2000" u="none" strike="noStrike" dirty="0">
                          <a:effectLst/>
                        </a:rPr>
                        <a:t>97.2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108.6</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91878153"/>
                  </a:ext>
                </a:extLst>
              </a:tr>
              <a:tr h="159564">
                <a:tc gridSpan="9">
                  <a:txBody>
                    <a:bodyPr/>
                    <a:lstStyle/>
                    <a:p>
                      <a:pPr algn="l" fontAlgn="b"/>
                      <a:r>
                        <a:rPr lang="en-US" sz="2000" b="1" u="none" strike="noStrike" dirty="0">
                          <a:effectLst/>
                        </a:rPr>
                        <a:t> </a:t>
                      </a:r>
                      <a:r>
                        <a:rPr lang="en-US" sz="2000" u="none" strike="noStrike" dirty="0">
                          <a:effectLst/>
                        </a:rPr>
                        <a:t> * save one more 8” tree</a:t>
                      </a:r>
                      <a:endParaRPr lang="en-US" sz="2000" b="0" i="0" u="none" strike="noStrike" dirty="0">
                        <a:solidFill>
                          <a:srgbClr val="000000"/>
                        </a:solidFill>
                        <a:effectLst/>
                        <a:latin typeface="Arial" panose="020B0604020202020204" pitchFamily="34" charset="0"/>
                      </a:endParaRPr>
                    </a:p>
                  </a:txBody>
                  <a:tcPr marL="4539" marR="4539" marT="4539" marB="0" anchor="b">
                    <a:lnT w="31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a:p>
                  </a:txBody>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extLst>
                  <a:ext uri="{0D108BD9-81ED-4DB2-BD59-A6C34878D82A}">
                    <a16:rowId xmlns:a16="http://schemas.microsoft.com/office/drawing/2014/main" val="271620035"/>
                  </a:ext>
                </a:extLst>
              </a:tr>
              <a:tr h="63648">
                <a:tc gridSpan="9">
                  <a:txBody>
                    <a:bodyPr/>
                    <a:lstStyle/>
                    <a:p>
                      <a:pPr algn="l" fontAlgn="b"/>
                      <a:endParaRPr lang="en-US" sz="2000" b="0" i="0" u="none" strike="noStrike" dirty="0">
                        <a:solidFill>
                          <a:srgbClr val="000000"/>
                        </a:solidFill>
                        <a:effectLst/>
                        <a:latin typeface="Arial" panose="020B0604020202020204" pitchFamily="34" charset="0"/>
                      </a:endParaRPr>
                    </a:p>
                  </a:txBody>
                  <a:tcPr marL="4539" marR="4539" marT="4539" marB="0" anchor="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164807"/>
                  </a:ext>
                </a:extLst>
              </a:tr>
              <a:tr h="165946">
                <a:tc gridSpan="9">
                  <a:txBody>
                    <a:bodyPr/>
                    <a:lstStyle/>
                    <a:p>
                      <a:pPr algn="l" fontAlgn="b"/>
                      <a:r>
                        <a:rPr lang="en-US" sz="2400" b="1" u="none" strike="noStrike" dirty="0">
                          <a:effectLst/>
                        </a:rPr>
                        <a:t>Trees 20" or Greater </a:t>
                      </a:r>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4539" marR="4539" marT="4539" marB="0" anchor="b">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tc hMerge="1">
                  <a:txBody>
                    <a:bodyPr/>
                    <a:lstStyle/>
                    <a:p>
                      <a:pPr algn="l" fontAlgn="b"/>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4539" marR="4539" marT="4539" marB="0" anchor="b">
                    <a:solidFill>
                      <a:schemeClr val="accent4">
                        <a:lumMod val="40000"/>
                        <a:lumOff val="60000"/>
                      </a:schemeClr>
                    </a:solidFill>
                  </a:tcPr>
                </a:tc>
                <a:extLst>
                  <a:ext uri="{0D108BD9-81ED-4DB2-BD59-A6C34878D82A}">
                    <a16:rowId xmlns:a16="http://schemas.microsoft.com/office/drawing/2014/main" val="1451793335"/>
                  </a:ext>
                </a:extLst>
              </a:tr>
              <a:tr h="165946">
                <a:tc>
                  <a:txBody>
                    <a:bodyPr/>
                    <a:lstStyle/>
                    <a:p>
                      <a:pPr algn="l" fontAlgn="b"/>
                      <a:r>
                        <a:rPr lang="en-US" sz="2000" b="1" u="none" strike="noStrike" dirty="0">
                          <a:effectLst/>
                        </a:rPr>
                        <a:t>Actual Trees 20”+</a:t>
                      </a:r>
                      <a:endParaRPr lang="en-US" sz="2000" b="1" i="0" u="sng"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14</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39</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3858748"/>
                  </a:ext>
                </a:extLst>
              </a:tr>
              <a:tr h="189974">
                <a:tc>
                  <a:txBody>
                    <a:bodyPr/>
                    <a:lstStyle/>
                    <a:p>
                      <a:pPr algn="l" fontAlgn="b"/>
                      <a:r>
                        <a:rPr lang="en-US" sz="2000" b="1" u="none" strike="noStrike" dirty="0">
                          <a:effectLst/>
                        </a:rPr>
                        <a:t>Actual Preservation </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11</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5077654"/>
                  </a:ext>
                </a:extLst>
              </a:tr>
              <a:tr h="165946">
                <a:tc>
                  <a:txBody>
                    <a:bodyPr/>
                    <a:lstStyle/>
                    <a:p>
                      <a:pPr algn="l" fontAlgn="b"/>
                      <a:r>
                        <a:rPr lang="en-US" sz="2000" b="1" u="none" strike="noStrike" dirty="0">
                          <a:effectLst/>
                        </a:rPr>
                        <a:t>20%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6</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2.4</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2.8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3</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7.8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90936815"/>
                  </a:ext>
                </a:extLst>
              </a:tr>
              <a:tr h="165946">
                <a:tc>
                  <a:txBody>
                    <a:bodyPr/>
                    <a:lstStyle/>
                    <a:p>
                      <a:pPr algn="l" fontAlgn="b"/>
                      <a:r>
                        <a:rPr lang="en-US" sz="2000" b="1" u="none" strike="noStrike" dirty="0">
                          <a:effectLst/>
                        </a:rPr>
                        <a:t>25%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7.5</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000" u="none" strike="noStrike" dirty="0">
                          <a:effectLst/>
                        </a:rPr>
                        <a:t>3.75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9.75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1.25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23611387"/>
                  </a:ext>
                </a:extLst>
              </a:tr>
              <a:tr h="165946">
                <a:tc>
                  <a:txBody>
                    <a:bodyPr/>
                    <a:lstStyle/>
                    <a:p>
                      <a:pPr algn="l" fontAlgn="b"/>
                      <a:r>
                        <a:rPr lang="en-US" sz="2000" b="1" u="none" strike="noStrike" dirty="0">
                          <a:effectLst/>
                        </a:rPr>
                        <a:t>30%</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9</a:t>
                      </a:r>
                      <a:endParaRPr lang="en-US" sz="2000" b="1"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3.6</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4.2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4.2</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2000" u="none" strike="noStrike" dirty="0">
                          <a:effectLst/>
                        </a:rPr>
                        <a:t>4.5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11.7*</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2000" u="none" strike="noStrike" dirty="0">
                          <a:effectLst/>
                        </a:rPr>
                        <a:t>1.5</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US" sz="2000" u="none" strike="noStrike" dirty="0">
                          <a:effectLst/>
                        </a:rPr>
                        <a:t>1.8</a:t>
                      </a:r>
                      <a:endParaRPr lang="en-US" sz="2000" b="0" i="0" u="none" strike="noStrike" dirty="0">
                        <a:solidFill>
                          <a:srgbClr val="000000"/>
                        </a:solidFill>
                        <a:effectLst/>
                        <a:latin typeface="Arial" panose="020B0604020202020204" pitchFamily="34" charset="0"/>
                      </a:endParaRPr>
                    </a:p>
                  </a:txBody>
                  <a:tcPr marL="4539" marR="4539" marT="453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04738407"/>
                  </a:ext>
                </a:extLst>
              </a:tr>
              <a:tr h="190502">
                <a:tc gridSpan="9">
                  <a:txBody>
                    <a:bodyPr/>
                    <a:lstStyle/>
                    <a:p>
                      <a:pPr algn="l" fontAlgn="b"/>
                      <a:r>
                        <a:rPr lang="en-US" sz="2000" b="0" i="0" u="none" strike="noStrike" dirty="0">
                          <a:solidFill>
                            <a:srgbClr val="000000"/>
                          </a:solidFill>
                          <a:effectLst/>
                          <a:latin typeface="Arial" panose="020B0604020202020204" pitchFamily="34" charset="0"/>
                        </a:rPr>
                        <a:t>* </a:t>
                      </a:r>
                      <a:r>
                        <a:rPr lang="en-US" sz="2000" b="0" i="0" u="none" strike="noStrike" dirty="0">
                          <a:solidFill>
                            <a:srgbClr val="000000"/>
                          </a:solidFill>
                          <a:effectLst/>
                          <a:latin typeface="+mn-lt"/>
                        </a:rPr>
                        <a:t>save one more 20” tree or round down</a:t>
                      </a:r>
                    </a:p>
                  </a:txBody>
                  <a:tcPr marL="4539" marR="4539" marT="4539" marB="0" anchor="b">
                    <a:lnT w="3175"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lgn="l" fontAlgn="b"/>
                      <a:endParaRPr lang="en-US" sz="2000" b="1"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tc hMerge="1">
                  <a:txBody>
                    <a:bodyPr/>
                    <a:lstStyle/>
                    <a:p>
                      <a:pPr algn="l" fontAlgn="b"/>
                      <a:endParaRPr lang="en-US" sz="2000" b="0" i="0" u="none" strike="noStrike">
                        <a:solidFill>
                          <a:srgbClr val="000000"/>
                        </a:solidFill>
                        <a:effectLst/>
                        <a:latin typeface="Arial" panose="020B0604020202020204" pitchFamily="34" charset="0"/>
                      </a:endParaRPr>
                    </a:p>
                  </a:txBody>
                  <a:tcPr marL="4539" marR="4539" marT="4539" marB="0" anchor="b">
                    <a:solidFill>
                      <a:schemeClr val="bg2"/>
                    </a:solidFill>
                  </a:tcPr>
                </a:tc>
                <a:extLst>
                  <a:ext uri="{0D108BD9-81ED-4DB2-BD59-A6C34878D82A}">
                    <a16:rowId xmlns:a16="http://schemas.microsoft.com/office/drawing/2014/main" val="3701294606"/>
                  </a:ext>
                </a:extLst>
              </a:tr>
            </a:tbl>
          </a:graphicData>
        </a:graphic>
      </p:graphicFrame>
    </p:spTree>
    <p:extLst>
      <p:ext uri="{BB962C8B-B14F-4D97-AF65-F5344CB8AC3E}">
        <p14:creationId xmlns:p14="http://schemas.microsoft.com/office/powerpoint/2010/main" val="41209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B7D3-1315-6143-ACDA-229B80F4EAE6}"/>
              </a:ext>
            </a:extLst>
          </p:cNvPr>
          <p:cNvSpPr>
            <a:spLocks noGrp="1"/>
          </p:cNvSpPr>
          <p:nvPr>
            <p:ph type="title"/>
          </p:nvPr>
        </p:nvSpPr>
        <p:spPr/>
        <p:txBody>
          <a:bodyPr/>
          <a:lstStyle/>
          <a:p>
            <a:r>
              <a:rPr lang="en-US" dirty="0"/>
              <a:t>Tree Replacement </a:t>
            </a:r>
            <a:endParaRPr lang="en-VE"/>
          </a:p>
        </p:txBody>
      </p:sp>
      <p:sp>
        <p:nvSpPr>
          <p:cNvPr id="3" name="Text Placeholder 2">
            <a:extLst>
              <a:ext uri="{FF2B5EF4-FFF2-40B4-BE49-F238E27FC236}">
                <a16:creationId xmlns:a16="http://schemas.microsoft.com/office/drawing/2014/main" id="{562C8E5D-3E42-D94D-9430-90173323C6F6}"/>
              </a:ext>
            </a:extLst>
          </p:cNvPr>
          <p:cNvSpPr>
            <a:spLocks noGrp="1"/>
          </p:cNvSpPr>
          <p:nvPr>
            <p:ph type="body" idx="1"/>
          </p:nvPr>
        </p:nvSpPr>
        <p:spPr/>
        <p:txBody>
          <a:bodyPr/>
          <a:lstStyle/>
          <a:p>
            <a:endParaRPr lang="en-VE"/>
          </a:p>
        </p:txBody>
      </p:sp>
    </p:spTree>
    <p:extLst>
      <p:ext uri="{BB962C8B-B14F-4D97-AF65-F5344CB8AC3E}">
        <p14:creationId xmlns:p14="http://schemas.microsoft.com/office/powerpoint/2010/main" val="176028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13EF-BC64-D69B-17A5-BB9A53C94A6E}"/>
              </a:ext>
            </a:extLst>
          </p:cNvPr>
          <p:cNvSpPr>
            <a:spLocks noGrp="1"/>
          </p:cNvSpPr>
          <p:nvPr>
            <p:ph type="title"/>
          </p:nvPr>
        </p:nvSpPr>
        <p:spPr>
          <a:xfrm>
            <a:off x="556078" y="447720"/>
            <a:ext cx="10515600" cy="591673"/>
          </a:xfrm>
        </p:spPr>
        <p:txBody>
          <a:bodyPr/>
          <a:lstStyle/>
          <a:p>
            <a:r>
              <a:rPr lang="en-US" dirty="0"/>
              <a:t>Replacement Options </a:t>
            </a:r>
          </a:p>
        </p:txBody>
      </p:sp>
      <p:graphicFrame>
        <p:nvGraphicFramePr>
          <p:cNvPr id="4" name="Table 4">
            <a:extLst>
              <a:ext uri="{FF2B5EF4-FFF2-40B4-BE49-F238E27FC236}">
                <a16:creationId xmlns:a16="http://schemas.microsoft.com/office/drawing/2014/main" id="{8B1CE97F-CFA4-1F4C-C173-44A2DA44F010}"/>
              </a:ext>
            </a:extLst>
          </p:cNvPr>
          <p:cNvGraphicFramePr>
            <a:graphicFrameLocks noGrp="1"/>
          </p:cNvGraphicFramePr>
          <p:nvPr>
            <p:ph sz="half" idx="1"/>
            <p:extLst>
              <p:ext uri="{D42A27DB-BD31-4B8C-83A1-F6EECF244321}">
                <p14:modId xmlns:p14="http://schemas.microsoft.com/office/powerpoint/2010/main" val="1684898373"/>
              </p:ext>
            </p:extLst>
          </p:nvPr>
        </p:nvGraphicFramePr>
        <p:xfrm>
          <a:off x="200025" y="1237559"/>
          <a:ext cx="11791950" cy="5550092"/>
        </p:xfrm>
        <a:graphic>
          <a:graphicData uri="http://schemas.openxmlformats.org/drawingml/2006/table">
            <a:tbl>
              <a:tblPr firstRow="1" bandRow="1">
                <a:tableStyleId>{5C22544A-7EE6-4342-B048-85BDC9FD1C3A}</a:tableStyleId>
              </a:tblPr>
              <a:tblGrid>
                <a:gridCol w="1907721">
                  <a:extLst>
                    <a:ext uri="{9D8B030D-6E8A-4147-A177-3AD203B41FA5}">
                      <a16:colId xmlns:a16="http://schemas.microsoft.com/office/drawing/2014/main" val="3761557846"/>
                    </a:ext>
                  </a:extLst>
                </a:gridCol>
                <a:gridCol w="7297221">
                  <a:extLst>
                    <a:ext uri="{9D8B030D-6E8A-4147-A177-3AD203B41FA5}">
                      <a16:colId xmlns:a16="http://schemas.microsoft.com/office/drawing/2014/main" val="791920519"/>
                    </a:ext>
                  </a:extLst>
                </a:gridCol>
                <a:gridCol w="2587008">
                  <a:extLst>
                    <a:ext uri="{9D8B030D-6E8A-4147-A177-3AD203B41FA5}">
                      <a16:colId xmlns:a16="http://schemas.microsoft.com/office/drawing/2014/main" val="1789109257"/>
                    </a:ext>
                  </a:extLst>
                </a:gridCol>
              </a:tblGrid>
              <a:tr h="354735">
                <a:tc>
                  <a:txBody>
                    <a:bodyPr/>
                    <a:lstStyle/>
                    <a:p>
                      <a:r>
                        <a:rPr lang="en-US" dirty="0"/>
                        <a:t>City</a:t>
                      </a:r>
                    </a:p>
                  </a:txBody>
                  <a:tcPr/>
                </a:tc>
                <a:tc>
                  <a:txBody>
                    <a:bodyPr/>
                    <a:lstStyle/>
                    <a:p>
                      <a:r>
                        <a:rPr lang="en-US" dirty="0"/>
                        <a:t>Replacement (Remove: Replace)</a:t>
                      </a:r>
                    </a:p>
                  </a:txBody>
                  <a:tcPr/>
                </a:tc>
                <a:tc>
                  <a:txBody>
                    <a:bodyPr/>
                    <a:lstStyle/>
                    <a:p>
                      <a:r>
                        <a:rPr lang="en-US" dirty="0"/>
                        <a:t>Size (minimum)</a:t>
                      </a:r>
                    </a:p>
                  </a:txBody>
                  <a:tcPr/>
                </a:tc>
                <a:extLst>
                  <a:ext uri="{0D108BD9-81ED-4DB2-BD59-A6C34878D82A}">
                    <a16:rowId xmlns:a16="http://schemas.microsoft.com/office/drawing/2014/main" val="1545211533"/>
                  </a:ext>
                </a:extLst>
              </a:tr>
              <a:tr h="953874">
                <a:tc>
                  <a:txBody>
                    <a:bodyPr/>
                    <a:lstStyle/>
                    <a:p>
                      <a:r>
                        <a:rPr lang="en-US" dirty="0"/>
                        <a:t>Gresham, 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Open Sans" panose="020B0606030504020204" pitchFamily="34" charset="0"/>
                        </a:rPr>
                        <a:t>Trees 24” in diameter or larger must be replaced at the rate of 1 caliper inch per 4” of tree removed, and in no case shall that result in fewer than 1 replacement tree for each tree removed. </a:t>
                      </a:r>
                      <a:endParaRPr lang="en-US" dirty="0"/>
                    </a:p>
                  </a:txBody>
                  <a:tcPr/>
                </a:tc>
                <a:tc>
                  <a:txBody>
                    <a:bodyPr/>
                    <a:lstStyle/>
                    <a:p>
                      <a:endParaRPr lang="en-US" dirty="0"/>
                    </a:p>
                  </a:txBody>
                  <a:tcPr/>
                </a:tc>
                <a:extLst>
                  <a:ext uri="{0D108BD9-81ED-4DB2-BD59-A6C34878D82A}">
                    <a16:rowId xmlns:a16="http://schemas.microsoft.com/office/drawing/2014/main" val="3585941066"/>
                  </a:ext>
                </a:extLst>
              </a:tr>
              <a:tr h="620787">
                <a:tc>
                  <a:txBody>
                    <a:bodyPr/>
                    <a:lstStyle/>
                    <a:p>
                      <a:r>
                        <a:rPr lang="en-US" dirty="0"/>
                        <a:t>Sandy, OR</a:t>
                      </a:r>
                    </a:p>
                  </a:txBody>
                  <a:tcPr>
                    <a:solidFill>
                      <a:schemeClr val="bg1">
                        <a:lumMod val="95000"/>
                      </a:schemeClr>
                    </a:solidFill>
                  </a:tcPr>
                </a:tc>
                <a:tc>
                  <a:txBody>
                    <a:bodyPr/>
                    <a:lstStyle/>
                    <a:p>
                      <a:r>
                        <a:rPr lang="en-US" sz="1800" dirty="0"/>
                        <a:t>1:2</a:t>
                      </a:r>
                      <a:endParaRPr lang="en-US"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Deciduous: 1.5" caliper</a:t>
                      </a:r>
                      <a:endParaRPr lang="en-US" dirty="0"/>
                    </a:p>
                    <a:p>
                      <a:r>
                        <a:rPr lang="en-US" sz="1800" dirty="0"/>
                        <a:t>Conifers: 5' in height</a:t>
                      </a:r>
                    </a:p>
                  </a:txBody>
                  <a:tcPr>
                    <a:solidFill>
                      <a:schemeClr val="bg1">
                        <a:lumMod val="95000"/>
                      </a:schemeClr>
                    </a:solidFill>
                  </a:tcPr>
                </a:tc>
                <a:extLst>
                  <a:ext uri="{0D108BD9-81ED-4DB2-BD59-A6C34878D82A}">
                    <a16:rowId xmlns:a16="http://schemas.microsoft.com/office/drawing/2014/main" val="4061564461"/>
                  </a:ext>
                </a:extLst>
              </a:tr>
              <a:tr h="643127">
                <a:tc>
                  <a:txBody>
                    <a:bodyPr/>
                    <a:lstStyle/>
                    <a:p>
                      <a:r>
                        <a:rPr lang="en-US" dirty="0"/>
                        <a:t>Redmond, WA</a:t>
                      </a:r>
                    </a:p>
                  </a:txBody>
                  <a:tcPr/>
                </a:tc>
                <a:tc>
                  <a:txBody>
                    <a:bodyPr/>
                    <a:lstStyle/>
                    <a:p>
                      <a:r>
                        <a:rPr lang="en-US" sz="1800" dirty="0"/>
                        <a:t>1:1</a:t>
                      </a:r>
                      <a:endParaRPr lang="en-US" dirty="0"/>
                    </a:p>
                  </a:txBody>
                  <a:tcPr/>
                </a:tc>
                <a:tc>
                  <a:txBody>
                    <a:bodyPr/>
                    <a:lstStyle/>
                    <a:p>
                      <a:r>
                        <a:rPr lang="en-US" sz="1800" dirty="0">
                          <a:effectLst/>
                          <a:ea typeface="Times New Roman" panose="02020603050405020304" pitchFamily="18" charset="0"/>
                          <a:cs typeface="Open Sans" panose="020B0606030504020204" pitchFamily="34" charset="0"/>
                        </a:rPr>
                        <a:t>Deciduous: 2 ½” caliper Evergreens: 6’ in height</a:t>
                      </a:r>
                      <a:endParaRPr lang="en-US" dirty="0"/>
                    </a:p>
                  </a:txBody>
                  <a:tcPr/>
                </a:tc>
                <a:extLst>
                  <a:ext uri="{0D108BD9-81ED-4DB2-BD59-A6C34878D82A}">
                    <a16:rowId xmlns:a16="http://schemas.microsoft.com/office/drawing/2014/main" val="876942481"/>
                  </a:ext>
                </a:extLst>
              </a:tr>
              <a:tr h="354735">
                <a:tc rowSpan="3">
                  <a:txBody>
                    <a:bodyPr/>
                    <a:lstStyle/>
                    <a:p>
                      <a:r>
                        <a:rPr lang="en-US" dirty="0"/>
                        <a:t>Edmond, WA</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6" to 10“ DBH - 1:1 </a:t>
                      </a:r>
                      <a:endParaRPr lang="en-US" dirty="0"/>
                    </a:p>
                  </a:txBody>
                  <a:tcPr>
                    <a:solidFill>
                      <a:schemeClr val="bg1">
                        <a:lumMod val="95000"/>
                      </a:schemeClr>
                    </a:solidFill>
                  </a:tcPr>
                </a:tc>
                <a:tc rowSpan="3">
                  <a:txBody>
                    <a:bodyPr/>
                    <a:lstStyle/>
                    <a:p>
                      <a:r>
                        <a:rPr lang="en-US" sz="1800" dirty="0">
                          <a:effectLst/>
                          <a:ea typeface="Times New Roman" panose="02020603050405020304" pitchFamily="18" charset="0"/>
                          <a:cs typeface="Open Sans" panose="020B0606030504020204" pitchFamily="34" charset="0"/>
                        </a:rPr>
                        <a:t>Deciduous: 2 ½” caliper Evergreens: 6’ in height</a:t>
                      </a:r>
                      <a:endParaRPr lang="en-US" dirty="0"/>
                    </a:p>
                  </a:txBody>
                  <a:tcPr anchor="ctr">
                    <a:solidFill>
                      <a:schemeClr val="bg1">
                        <a:lumMod val="95000"/>
                      </a:schemeClr>
                    </a:solidFill>
                  </a:tcPr>
                </a:tc>
                <a:extLst>
                  <a:ext uri="{0D108BD9-81ED-4DB2-BD59-A6C34878D82A}">
                    <a16:rowId xmlns:a16="http://schemas.microsoft.com/office/drawing/2014/main" val="3096787816"/>
                  </a:ext>
                </a:extLst>
              </a:tr>
              <a:tr h="354735">
                <a:tc vMerge="1">
                  <a:txBody>
                    <a:bodyPr/>
                    <a:lstStyle/>
                    <a:p>
                      <a:endParaRPr lang="en-US"/>
                    </a:p>
                  </a:txBody>
                  <a:tcPr/>
                </a:tc>
                <a:tc>
                  <a:txBody>
                    <a:bodyPr/>
                    <a:lstStyle/>
                    <a:p>
                      <a:r>
                        <a:rPr lang="en-US" sz="1800" dirty="0"/>
                        <a:t>10.1" to 14” DBH - 1:2</a:t>
                      </a:r>
                      <a:endParaRPr lang="en-US" dirty="0"/>
                    </a:p>
                  </a:txBody>
                  <a:tcPr>
                    <a:solidFill>
                      <a:schemeClr val="bg1">
                        <a:lumMod val="95000"/>
                      </a:schemeClr>
                    </a:solidFill>
                  </a:tcPr>
                </a:tc>
                <a:tc vMerge="1">
                  <a:txBody>
                    <a:bodyPr/>
                    <a:lstStyle/>
                    <a:p>
                      <a:endParaRPr lang="en-US"/>
                    </a:p>
                  </a:txBody>
                  <a:tcPr/>
                </a:tc>
                <a:extLst>
                  <a:ext uri="{0D108BD9-81ED-4DB2-BD59-A6C34878D82A}">
                    <a16:rowId xmlns:a16="http://schemas.microsoft.com/office/drawing/2014/main" val="1577944063"/>
                  </a:ext>
                </a:extLst>
              </a:tr>
              <a:tr h="354735">
                <a:tc vMerge="1">
                  <a:txBody>
                    <a:bodyPr/>
                    <a:lstStyle/>
                    <a:p>
                      <a:endParaRPr lang="en-US"/>
                    </a:p>
                  </a:txBody>
                  <a:tcPr/>
                </a:tc>
                <a:tc>
                  <a:txBody>
                    <a:bodyPr/>
                    <a:lstStyle/>
                    <a:p>
                      <a:r>
                        <a:rPr lang="en-US" sz="1800" dirty="0"/>
                        <a:t>Greater than 14" &amp; less the 24“ - 1:3</a:t>
                      </a:r>
                      <a:endParaRPr lang="en-US" dirty="0"/>
                    </a:p>
                  </a:txBody>
                  <a:tcPr>
                    <a:solidFill>
                      <a:schemeClr val="bg1">
                        <a:lumMod val="95000"/>
                      </a:schemeClr>
                    </a:solidFill>
                  </a:tcPr>
                </a:tc>
                <a:tc vMerge="1">
                  <a:txBody>
                    <a:bodyPr/>
                    <a:lstStyle/>
                    <a:p>
                      <a:endParaRPr lang="en-US"/>
                    </a:p>
                  </a:txBody>
                  <a:tcPr/>
                </a:tc>
                <a:extLst>
                  <a:ext uri="{0D108BD9-81ED-4DB2-BD59-A6C34878D82A}">
                    <a16:rowId xmlns:a16="http://schemas.microsoft.com/office/drawing/2014/main" val="4163064494"/>
                  </a:ext>
                </a:extLst>
              </a:tr>
              <a:tr h="620787">
                <a:tc>
                  <a:txBody>
                    <a:bodyPr/>
                    <a:lstStyle/>
                    <a:p>
                      <a:r>
                        <a:rPr lang="en-US" sz="1800" dirty="0"/>
                        <a:t>Coeur d’Alene,  ID</a:t>
                      </a:r>
                      <a:endParaRPr lang="en-US" dirty="0"/>
                    </a:p>
                  </a:txBody>
                  <a:tcPr/>
                </a:tc>
                <a:tc>
                  <a:txBody>
                    <a:bodyPr/>
                    <a:lstStyle/>
                    <a:p>
                      <a:r>
                        <a:rPr lang="en-US" dirty="0"/>
                        <a:t>1:1</a:t>
                      </a:r>
                    </a:p>
                  </a:txBody>
                  <a:tcPr/>
                </a:tc>
                <a:tc>
                  <a:txBody>
                    <a:bodyPr/>
                    <a:lstStyle/>
                    <a:p>
                      <a:r>
                        <a:rPr lang="en-US" sz="1800" dirty="0"/>
                        <a:t>Deciduous: 1" caliper</a:t>
                      </a:r>
                    </a:p>
                    <a:p>
                      <a:r>
                        <a:rPr lang="en-US" sz="1800" dirty="0"/>
                        <a:t>Evergreens: Height of 4' </a:t>
                      </a:r>
                      <a:endParaRPr lang="en-US" dirty="0"/>
                    </a:p>
                  </a:txBody>
                  <a:tcPr/>
                </a:tc>
                <a:extLst>
                  <a:ext uri="{0D108BD9-81ED-4DB2-BD59-A6C34878D82A}">
                    <a16:rowId xmlns:a16="http://schemas.microsoft.com/office/drawing/2014/main" val="4273213599"/>
                  </a:ext>
                </a:extLst>
              </a:tr>
              <a:tr h="1209891">
                <a:tc>
                  <a:txBody>
                    <a:bodyPr/>
                    <a:lstStyle/>
                    <a:p>
                      <a:r>
                        <a:rPr lang="en-US" dirty="0"/>
                        <a:t>Boise, ID</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12529"/>
                          </a:solidFill>
                          <a:effectLst/>
                        </a:rPr>
                        <a:t>Trees 4” caliper or greater must be replaced with an equal replacement of the total caliper inches lost. Example: two 10” caliper trees removed may be mitigated with four 5” caliper trees, five 4” caliper trees, or seven 3” caliper trees.</a:t>
                      </a:r>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68236783"/>
                  </a:ext>
                </a:extLst>
              </a:tr>
            </a:tbl>
          </a:graphicData>
        </a:graphic>
      </p:graphicFrame>
    </p:spTree>
    <p:extLst>
      <p:ext uri="{BB962C8B-B14F-4D97-AF65-F5344CB8AC3E}">
        <p14:creationId xmlns:p14="http://schemas.microsoft.com/office/powerpoint/2010/main" val="19940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39A6-9EDF-2996-BC28-ACD1C70A2173}"/>
              </a:ext>
            </a:extLst>
          </p:cNvPr>
          <p:cNvSpPr>
            <a:spLocks noGrp="1"/>
          </p:cNvSpPr>
          <p:nvPr>
            <p:ph type="title"/>
          </p:nvPr>
        </p:nvSpPr>
        <p:spPr/>
        <p:txBody>
          <a:bodyPr/>
          <a:lstStyle/>
          <a:p>
            <a:r>
              <a:rPr lang="en-US" dirty="0"/>
              <a:t>Replacement Options Summary </a:t>
            </a:r>
          </a:p>
        </p:txBody>
      </p:sp>
      <p:sp>
        <p:nvSpPr>
          <p:cNvPr id="3" name="Content Placeholder 2">
            <a:extLst>
              <a:ext uri="{FF2B5EF4-FFF2-40B4-BE49-F238E27FC236}">
                <a16:creationId xmlns:a16="http://schemas.microsoft.com/office/drawing/2014/main" id="{520BEE07-836A-5D90-1A28-5049A5DCB3F4}"/>
              </a:ext>
            </a:extLst>
          </p:cNvPr>
          <p:cNvSpPr>
            <a:spLocks noGrp="1"/>
          </p:cNvSpPr>
          <p:nvPr>
            <p:ph sz="half" idx="1"/>
          </p:nvPr>
        </p:nvSpPr>
        <p:spPr/>
        <p:txBody>
          <a:bodyPr/>
          <a:lstStyle/>
          <a:p>
            <a:pPr marL="457200" indent="-457200">
              <a:buFont typeface="+mj-lt"/>
              <a:buAutoNum type="arabicPeriod"/>
            </a:pPr>
            <a:r>
              <a:rPr lang="en-US" b="1" dirty="0">
                <a:cs typeface="Arial" panose="020B0604020202020204" pitchFamily="34" charset="0"/>
              </a:rPr>
              <a:t>Tree replacement ratio regardless of size of tree removed</a:t>
            </a:r>
          </a:p>
          <a:p>
            <a:pPr marL="914400" lvl="2" indent="-276225"/>
            <a:r>
              <a:rPr lang="en-US" dirty="0">
                <a:cs typeface="Arial" panose="020B0604020202020204" pitchFamily="34" charset="0"/>
              </a:rPr>
              <a:t>1:1 or 1:2</a:t>
            </a:r>
          </a:p>
          <a:p>
            <a:pPr marL="638175" lvl="2" indent="0">
              <a:buNone/>
            </a:pPr>
            <a:endParaRPr lang="en-US" dirty="0">
              <a:cs typeface="Arial" panose="020B0604020202020204" pitchFamily="34" charset="0"/>
            </a:endParaRPr>
          </a:p>
          <a:p>
            <a:pPr marL="457200" indent="-457200">
              <a:spcAft>
                <a:spcPts val="600"/>
              </a:spcAft>
              <a:buFont typeface="+mj-lt"/>
              <a:buAutoNum type="arabicPeriod"/>
            </a:pPr>
            <a:r>
              <a:rPr lang="en-US" b="1" dirty="0">
                <a:cs typeface="Arial" panose="020B0604020202020204" pitchFamily="34" charset="0"/>
              </a:rPr>
              <a:t>Tree replacement ratio based on tree size removed</a:t>
            </a:r>
            <a:r>
              <a:rPr lang="en-US" b="1" i="0" u="none" strike="noStrike" kern="1200" dirty="0">
                <a:solidFill>
                  <a:srgbClr val="FFFFFF"/>
                </a:solidFill>
                <a:effectLst/>
                <a:cs typeface="Arial" panose="020B0604020202020204" pitchFamily="34" charset="0"/>
              </a:rPr>
              <a:t>6" to 10“  - 1:1 </a:t>
            </a:r>
            <a:endParaRPr lang="en-US" b="1" i="0" u="none" strike="noStrike" dirty="0">
              <a:effectLst/>
              <a:cs typeface="Arial" panose="020B0604020202020204" pitchFamily="34" charset="0"/>
            </a:endParaRPr>
          </a:p>
          <a:p>
            <a:pPr marL="914400" lvl="2" fontAlgn="t">
              <a:spcBef>
                <a:spcPts val="0"/>
              </a:spcBef>
            </a:pPr>
            <a:r>
              <a:rPr lang="en-US" dirty="0">
                <a:cs typeface="Arial" panose="020B0604020202020204" pitchFamily="34" charset="0"/>
              </a:rPr>
              <a:t>6" to 10“ DBH - 1:1 </a:t>
            </a:r>
          </a:p>
          <a:p>
            <a:pPr marL="914400" lvl="2" fontAlgn="t">
              <a:spcBef>
                <a:spcPts val="0"/>
              </a:spcBef>
            </a:pPr>
            <a:r>
              <a:rPr lang="en-US" b="0" i="0" u="none" strike="noStrike" kern="1200" dirty="0">
                <a:solidFill>
                  <a:srgbClr val="000000"/>
                </a:solidFill>
                <a:effectLst/>
                <a:cs typeface="Arial" panose="020B0604020202020204" pitchFamily="34" charset="0"/>
              </a:rPr>
              <a:t>10.1" to 14” DBH - 1:2</a:t>
            </a:r>
            <a:endParaRPr lang="en-US" b="0" i="0" u="none" strike="noStrike" dirty="0">
              <a:effectLst/>
              <a:cs typeface="Arial" panose="020B0604020202020204" pitchFamily="34" charset="0"/>
            </a:endParaRPr>
          </a:p>
          <a:p>
            <a:pPr marL="914400" lvl="2" fontAlgn="t">
              <a:spcBef>
                <a:spcPts val="0"/>
              </a:spcBef>
            </a:pPr>
            <a:r>
              <a:rPr lang="en-US" b="0" i="0" u="none" strike="noStrike" kern="1200" dirty="0">
                <a:solidFill>
                  <a:srgbClr val="000000"/>
                </a:solidFill>
                <a:effectLst/>
                <a:cs typeface="Arial" panose="020B0604020202020204" pitchFamily="34" charset="0"/>
              </a:rPr>
              <a:t>Greater than 14" &amp; less than 24“: 1:3</a:t>
            </a:r>
            <a:endParaRPr lang="en-US" b="0" i="0" u="none" strike="noStrike" dirty="0">
              <a:effectLst/>
              <a:cs typeface="Arial" panose="020B0604020202020204" pitchFamily="34" charset="0"/>
            </a:endParaRPr>
          </a:p>
          <a:p>
            <a:pPr marL="914400" lvl="1" indent="-457200">
              <a:buFont typeface="+mj-lt"/>
              <a:buAutoNum type="arabicPeriod"/>
            </a:pPr>
            <a:endParaRPr lang="en-US" b="1" dirty="0">
              <a:cs typeface="Arial" panose="020B0604020202020204" pitchFamily="34" charset="0"/>
            </a:endParaRPr>
          </a:p>
          <a:p>
            <a:pPr marL="406400" indent="-406400">
              <a:buNone/>
            </a:pPr>
            <a:r>
              <a:rPr lang="en-US" b="1" dirty="0">
                <a:cs typeface="Arial" panose="020B0604020202020204" pitchFamily="34" charset="0"/>
              </a:rPr>
              <a:t>3. 	Replace with an equal caliper lost</a:t>
            </a:r>
          </a:p>
          <a:p>
            <a:pPr lvl="1"/>
            <a:r>
              <a:rPr lang="en-US" b="0" i="0" dirty="0">
                <a:solidFill>
                  <a:srgbClr val="212529"/>
                </a:solidFill>
                <a:effectLst/>
                <a:cs typeface="Arial" panose="020B0604020202020204" pitchFamily="34" charset="0"/>
              </a:rPr>
              <a:t>Example: two 10” caliper trees removed may be mitigated with four 5” caliper trees, five 4” caliper trees, or seven 3” caliper trees.</a:t>
            </a:r>
            <a:endParaRPr lang="en-US" dirty="0">
              <a:cs typeface="Arial" panose="020B0604020202020204" pitchFamily="34" charset="0"/>
            </a:endParaRPr>
          </a:p>
          <a:p>
            <a:pPr lvl="3"/>
            <a:endParaRPr lang="en-US" dirty="0"/>
          </a:p>
        </p:txBody>
      </p:sp>
    </p:spTree>
    <p:extLst>
      <p:ext uri="{BB962C8B-B14F-4D97-AF65-F5344CB8AC3E}">
        <p14:creationId xmlns:p14="http://schemas.microsoft.com/office/powerpoint/2010/main" val="117771854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E7E6E6"/>
      </a:lt2>
      <a:accent1>
        <a:srgbClr val="2B5D80"/>
      </a:accent1>
      <a:accent2>
        <a:srgbClr val="18696D"/>
      </a:accent2>
      <a:accent3>
        <a:srgbClr val="7B476C"/>
      </a:accent3>
      <a:accent4>
        <a:srgbClr val="486A3E"/>
      </a:accent4>
      <a:accent5>
        <a:srgbClr val="E2DF75"/>
      </a:accent5>
      <a:accent6>
        <a:srgbClr val="E0DEBE"/>
      </a:accent6>
      <a:hlink>
        <a:srgbClr val="9B2629"/>
      </a:hlink>
      <a:folHlink>
        <a:srgbClr val="7B47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City of Bend Template.potx" id="{CF06E4B7-CB9A-48FB-A973-2134232A70B6}" vid="{F0628C41-EC6D-4558-A9A1-8AEB1C45E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_dlc_DocId xmlns="91046b1f-742c-4e96-8483-44bc642ce5f0">WJDXZUEK3EHH-1075670987-14728</_dlc_DocId>
    <TaxCatchAll xmlns="91046b1f-742c-4e96-8483-44bc642ce5f0" xsi:nil="true"/>
    <lcf76f155ced4ddcb4097134ff3c332f xmlns="4c738402-72b7-4537-b519-3d7ff45fabf1">
      <Terms xmlns="http://schemas.microsoft.com/office/infopath/2007/PartnerControls"/>
    </lcf76f155ced4ddcb4097134ff3c332f>
    <_dlc_DocIdUrl xmlns="91046b1f-742c-4e96-8483-44bc642ce5f0">
      <Url>https://bendoregon.sharepoint.com/sites/CDD_Planning/_layouts/15/DocIdRedir.aspx?ID=WJDXZUEK3EHH-1075670987-14728</Url>
      <Description>WJDXZUEK3EHH-1075670987-14728</Description>
    </_dlc_DocIdUrl>
    <Category xmlns="4c738402-72b7-4537-b519-3d7ff45fabf1" xsi:nil="true"/>
    <SharedWithUsers xmlns="91046b1f-742c-4e96-8483-44bc642ce5f0">
      <UserInfo>
        <DisplayName>DevPlanning</DisplayName>
        <AccountId>14</AccountId>
        <AccountType/>
      </UserInfo>
      <UserInfo>
        <DisplayName>Renee Brooke</DisplayName>
        <AccountId>663</AccountId>
        <AccountType/>
      </UserInfo>
    </SharedWithUsers>
    <_ip_UnifiedCompliancePolicyUIAction xmlns="http://schemas.microsoft.com/sharepoint/v3" xsi:nil="true"/>
    <_ip_UnifiedCompliancePolicyProperties xmlns="http://schemas.microsoft.com/sharepoint/v3" xsi:nil="true"/>
    <PublishingStartDate xmlns="4c738402-72b7-4537-b519-3d7ff45fabf1" xsi:nil="true"/>
    <PublishingExpirationDate xmlns="4c738402-72b7-4537-b519-3d7ff45fab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53968B899CA54FBB83390952CD5681" ma:contentTypeVersion="25" ma:contentTypeDescription="Create a new document." ma:contentTypeScope="" ma:versionID="20694223a184e0238a971cb2d93b9866">
  <xsd:schema xmlns:xsd="http://www.w3.org/2001/XMLSchema" xmlns:xs="http://www.w3.org/2001/XMLSchema" xmlns:p="http://schemas.microsoft.com/office/2006/metadata/properties" xmlns:ns1="http://schemas.microsoft.com/sharepoint/v3" xmlns:ns2="4c738402-72b7-4537-b519-3d7ff45fabf1" xmlns:ns3="91046b1f-742c-4e96-8483-44bc642ce5f0" targetNamespace="http://schemas.microsoft.com/office/2006/metadata/properties" ma:root="true" ma:fieldsID="51e9f603ef855c613fc90d3dfac47cea" ns1:_="" ns2:_="" ns3:_="">
    <xsd:import namespace="http://schemas.microsoft.com/sharepoint/v3"/>
    <xsd:import namespace="4c738402-72b7-4537-b519-3d7ff45fabf1"/>
    <xsd:import namespace="91046b1f-742c-4e96-8483-44bc642ce5f0"/>
    <xsd:element name="properties">
      <xsd:complexType>
        <xsd:sequence>
          <xsd:element name="documentManagement">
            <xsd:complexType>
              <xsd:all>
                <xsd:element ref="ns2:PublishingStartDate" minOccurs="0"/>
                <xsd:element ref="ns2:PublishingExpirationDate" minOccurs="0"/>
                <xsd:element ref="ns3:_dlc_DocId" minOccurs="0"/>
                <xsd:element ref="ns3:_dlc_DocIdUrl" minOccurs="0"/>
                <xsd:element ref="ns3:_dlc_DocIdPersistId" minOccurs="0"/>
                <xsd:element ref="ns2:Category"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738402-72b7-4537-b519-3d7ff45fabf1"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Category" ma:index="9" nillable="true" ma:displayName="Category" ma:default="Reference Document" ma:format="Dropdown" ma:internalName="Category" ma:readOnly="false">
      <xsd:simpleType>
        <xsd:restriction base="dms:Choice">
          <xsd:enumeration value="Reference Document"/>
          <xsd:enumeration value="SOP or Policy Memo"/>
          <xsd:enumeration value="How To Guide"/>
          <xsd:enumeration value="Onboarding Document"/>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d33022fe-1e51-4b20-963d-b591020e5c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046b1f-742c-4e96-8483-44bc642ce5f0"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29f7a993-fae6-4ed0-ba1c-71e033780fb6}" ma:internalName="TaxCatchAll" ma:showField="CatchAllData" ma:web="91046b1f-742c-4e96-8483-44bc642ce5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87BD31-94EC-4266-A1A2-F92F9B38EF90}">
  <ds:schemaRefs>
    <ds:schemaRef ds:uri="http://schemas.microsoft.com/sharepoint/v3/contenttype/forms"/>
  </ds:schemaRefs>
</ds:datastoreItem>
</file>

<file path=customXml/itemProps2.xml><?xml version="1.0" encoding="utf-8"?>
<ds:datastoreItem xmlns:ds="http://schemas.openxmlformats.org/officeDocument/2006/customXml" ds:itemID="{93239BE6-6641-43F3-8839-239C7CBB1463}">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91046b1f-742c-4e96-8483-44bc642ce5f0"/>
    <ds:schemaRef ds:uri="http://purl.org/dc/dcmitype/"/>
    <ds:schemaRef ds:uri="4c738402-72b7-4537-b519-3d7ff45fabf1"/>
    <ds:schemaRef ds:uri="http://www.w3.org/XML/1998/namespace"/>
  </ds:schemaRefs>
</ds:datastoreItem>
</file>

<file path=customXml/itemProps3.xml><?xml version="1.0" encoding="utf-8"?>
<ds:datastoreItem xmlns:ds="http://schemas.openxmlformats.org/officeDocument/2006/customXml" ds:itemID="{8FA2AEA2-A5BC-4ABB-B7C3-DCFBFE1DC99F}">
  <ds:schemaRefs>
    <ds:schemaRef ds:uri="4c738402-72b7-4537-b519-3d7ff45fabf1"/>
    <ds:schemaRef ds:uri="91046b1f-742c-4e96-8483-44bc642ce5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75FE4B1-B7CB-4AFF-A681-5A5414B9583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2022 City of Bend Template</Template>
  <TotalTime>63</TotalTime>
  <Words>1695</Words>
  <Application>Microsoft Office PowerPoint</Application>
  <PresentationFormat>Widescreen</PresentationFormat>
  <Paragraphs>257</Paragraphs>
  <Slides>20</Slides>
  <Notes>7</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Open Sans</vt:lpstr>
      <vt:lpstr>Symbol</vt:lpstr>
      <vt:lpstr>Times New Roman</vt:lpstr>
      <vt:lpstr>Wingdings</vt:lpstr>
      <vt:lpstr>Office Theme</vt:lpstr>
      <vt:lpstr>TRUAC Meeting #5</vt:lpstr>
      <vt:lpstr>Agenda </vt:lpstr>
      <vt:lpstr>Council Direction </vt:lpstr>
      <vt:lpstr>Decisions from Previous Meeting</vt:lpstr>
      <vt:lpstr>Preservation Options</vt:lpstr>
      <vt:lpstr>PowerPoint Presentation</vt:lpstr>
      <vt:lpstr>Tree Replacement </vt:lpstr>
      <vt:lpstr>Replacement Options </vt:lpstr>
      <vt:lpstr>Replacement Options Summary </vt:lpstr>
      <vt:lpstr>Fee in Lieu </vt:lpstr>
      <vt:lpstr>Fee in Lieu of Tree Preservation Options  </vt:lpstr>
      <vt:lpstr>Fee In-Lieu of Tree Preservation Fund Options </vt:lpstr>
      <vt:lpstr>PowerPoint Presentation</vt:lpstr>
      <vt:lpstr>PowerPoint Presentation</vt:lpstr>
      <vt:lpstr>Fee in Lieu of Tree Preservation Options  </vt:lpstr>
      <vt:lpstr>PowerPoint Presentation</vt:lpstr>
      <vt:lpstr>Oregon City</vt:lpstr>
      <vt:lpstr>PowerPoint Presentation</vt:lpstr>
      <vt:lpstr>Other Option</vt:lpstr>
      <vt:lpstr>Incentives – Could do for 6-19, and 20” and larger</vt:lpstr>
    </vt:vector>
  </TitlesOfParts>
  <Company>City of Bend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Hardie</dc:creator>
  <cp:lastModifiedBy>Pauline Hardie</cp:lastModifiedBy>
  <cp:revision>6</cp:revision>
  <cp:lastPrinted>2023-08-25T17:55:21Z</cp:lastPrinted>
  <dcterms:created xsi:type="dcterms:W3CDTF">2023-06-02T21:52:48Z</dcterms:created>
  <dcterms:modified xsi:type="dcterms:W3CDTF">2023-08-28T18:32:28Z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0x0101009E53968B899CA54FBB83390952CD5681</vt:lpwstr>
  </property>
  <property fmtid="{D5CDD505-2E9C-101B-9397-08002B2CF9AE}" pid="4" name="_dlc_DocIdItemGuid">
    <vt:lpwstr>6e34421a-2057-4ba0-b14d-a23656e910bd</vt:lpwstr>
  </property>
</Properties>
</file>