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4"/>
  </p:notesMasterIdLst>
  <p:sldIdLst>
    <p:sldId id="263" r:id="rId6"/>
    <p:sldId id="258" r:id="rId7"/>
    <p:sldId id="264" r:id="rId8"/>
    <p:sldId id="265" r:id="rId9"/>
    <p:sldId id="267" r:id="rId10"/>
    <p:sldId id="268" r:id="rId11"/>
    <p:sldId id="269" r:id="rId12"/>
    <p:sldId id="261" r:id="rId13"/>
  </p:sldIdLst>
  <p:sldSz cx="12192000" cy="6858000"/>
  <p:notesSz cx="6858000" cy="9144000"/>
  <p:defaultTextStyle>
    <a:defPPr>
      <a:defRPr lang="en-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6A3F"/>
    <a:srgbClr val="7C476D"/>
    <a:srgbClr val="19696E"/>
    <a:srgbClr val="2C5D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84" y="328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V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0C1954-B190-8A48-B726-6C8D1730B606}" type="datetimeFigureOut">
              <a:rPr lang="en-VE" smtClean="0"/>
              <a:t>06/26/2023</a:t>
            </a:fld>
            <a:endParaRPr lang="en-V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V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V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B18DE4-D3C1-9A47-8022-E43917FD018D}" type="slidenum">
              <a:rPr lang="en-VE" smtClean="0"/>
              <a:t>‹#›</a:t>
            </a:fld>
            <a:endParaRPr lang="en-VE"/>
          </a:p>
        </p:txBody>
      </p:sp>
    </p:spTree>
    <p:extLst>
      <p:ext uri="{BB962C8B-B14F-4D97-AF65-F5344CB8AC3E}">
        <p14:creationId xmlns:p14="http://schemas.microsoft.com/office/powerpoint/2010/main" val="957443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a:effectLst/>
                <a:latin typeface="Arial" panose="020B0604020202020204" pitchFamily="34" charset="0"/>
                <a:ea typeface="Calibri" panose="020F0502020204030204" pitchFamily="34" charset="0"/>
              </a:rPr>
              <a:t>Tell council during the presentation that you’ve received letters of interest, and that it is the staff recommendation that we tell people about the process and let them submit letters to the slot of interest, with a deadline, unless the mayor/council want another process.  </a:t>
            </a:r>
            <a:endParaRPr lang="en-US"/>
          </a:p>
        </p:txBody>
      </p:sp>
      <p:sp>
        <p:nvSpPr>
          <p:cNvPr id="4" name="Slide Number Placeholder 3"/>
          <p:cNvSpPr>
            <a:spLocks noGrp="1"/>
          </p:cNvSpPr>
          <p:nvPr>
            <p:ph type="sldNum" sz="quarter" idx="5"/>
          </p:nvPr>
        </p:nvSpPr>
        <p:spPr/>
        <p:txBody>
          <a:bodyPr/>
          <a:lstStyle/>
          <a:p>
            <a:fld id="{D5B18DE4-D3C1-9A47-8022-E43917FD018D}" type="slidenum">
              <a:rPr lang="en-VE" smtClean="0"/>
              <a:t>5</a:t>
            </a:fld>
            <a:endParaRPr lang="en-VE"/>
          </a:p>
        </p:txBody>
      </p:sp>
    </p:spTree>
    <p:extLst>
      <p:ext uri="{BB962C8B-B14F-4D97-AF65-F5344CB8AC3E}">
        <p14:creationId xmlns:p14="http://schemas.microsoft.com/office/powerpoint/2010/main" val="13317037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E5591-3CD0-7A49-AD04-9BE7752353D0}"/>
              </a:ext>
            </a:extLst>
          </p:cNvPr>
          <p:cNvSpPr>
            <a:spLocks noGrp="1"/>
          </p:cNvSpPr>
          <p:nvPr>
            <p:ph type="ctrTitle" hasCustomPrompt="1"/>
          </p:nvPr>
        </p:nvSpPr>
        <p:spPr>
          <a:xfrm>
            <a:off x="887505" y="2534032"/>
            <a:ext cx="9144000" cy="1074542"/>
          </a:xfrm>
        </p:spPr>
        <p:txBody>
          <a:bodyPr anchor="b"/>
          <a:lstStyle>
            <a:lvl1pPr algn="l">
              <a:defRPr sz="5000" b="1" i="0">
                <a:latin typeface="Arial" panose="020B0604020202020204" pitchFamily="34" charset="0"/>
                <a:cs typeface="Arial" panose="020B0604020202020204" pitchFamily="34" charset="0"/>
              </a:defRPr>
            </a:lvl1pPr>
          </a:lstStyle>
          <a:p>
            <a:r>
              <a:rPr lang="en-US"/>
              <a:t>Add Title</a:t>
            </a:r>
            <a:endParaRPr lang="en-VE"/>
          </a:p>
        </p:txBody>
      </p:sp>
      <p:sp>
        <p:nvSpPr>
          <p:cNvPr id="3" name="Subtitle 2">
            <a:extLst>
              <a:ext uri="{FF2B5EF4-FFF2-40B4-BE49-F238E27FC236}">
                <a16:creationId xmlns:a16="http://schemas.microsoft.com/office/drawing/2014/main" id="{A997C970-D7A4-E444-B068-3C8DB778BCAB}"/>
              </a:ext>
            </a:extLst>
          </p:cNvPr>
          <p:cNvSpPr>
            <a:spLocks noGrp="1"/>
          </p:cNvSpPr>
          <p:nvPr>
            <p:ph type="subTitle" idx="1" hasCustomPrompt="1"/>
          </p:nvPr>
        </p:nvSpPr>
        <p:spPr>
          <a:xfrm>
            <a:off x="887505" y="3700649"/>
            <a:ext cx="9144000" cy="718950"/>
          </a:xfrm>
        </p:spPr>
        <p:txBody>
          <a:bodyPr/>
          <a:lstStyle>
            <a:lvl1pPr marL="0" indent="0" algn="l">
              <a:buNone/>
              <a:defRPr sz="2400" b="1"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Add Presenter Name</a:t>
            </a:r>
            <a:endParaRPr lang="en-VE"/>
          </a:p>
        </p:txBody>
      </p:sp>
      <p:pic>
        <p:nvPicPr>
          <p:cNvPr id="5" name="Picture 4" descr="City of Bend logo.">
            <a:extLst>
              <a:ext uri="{FF2B5EF4-FFF2-40B4-BE49-F238E27FC236}">
                <a16:creationId xmlns:a16="http://schemas.microsoft.com/office/drawing/2014/main" id="{A965FAFB-CDDC-E045-8742-977503756E1B}"/>
              </a:ext>
            </a:extLst>
          </p:cNvPr>
          <p:cNvPicPr>
            <a:picLocks noChangeAspect="1"/>
          </p:cNvPicPr>
          <p:nvPr userDrawn="1"/>
        </p:nvPicPr>
        <p:blipFill>
          <a:blip r:embed="rId2"/>
          <a:stretch>
            <a:fillRect/>
          </a:stretch>
        </p:blipFill>
        <p:spPr>
          <a:xfrm>
            <a:off x="-321514" y="-519222"/>
            <a:ext cx="2782556" cy="2782556"/>
          </a:xfrm>
          <a:prstGeom prst="rect">
            <a:avLst/>
          </a:prstGeom>
        </p:spPr>
      </p:pic>
      <p:sp>
        <p:nvSpPr>
          <p:cNvPr id="7" name="Text Placeholder 6">
            <a:extLst>
              <a:ext uri="{FF2B5EF4-FFF2-40B4-BE49-F238E27FC236}">
                <a16:creationId xmlns:a16="http://schemas.microsoft.com/office/drawing/2014/main" id="{4BD48BE4-A4C6-415F-9BBC-7E2E3CEF7C69}"/>
              </a:ext>
            </a:extLst>
          </p:cNvPr>
          <p:cNvSpPr>
            <a:spLocks noGrp="1"/>
          </p:cNvSpPr>
          <p:nvPr>
            <p:ph type="body" sz="quarter" idx="10" hasCustomPrompt="1"/>
          </p:nvPr>
        </p:nvSpPr>
        <p:spPr>
          <a:xfrm>
            <a:off x="887413" y="4713288"/>
            <a:ext cx="4614862" cy="647700"/>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Add Presentation Date</a:t>
            </a:r>
          </a:p>
        </p:txBody>
      </p:sp>
    </p:spTree>
    <p:extLst>
      <p:ext uri="{BB962C8B-B14F-4D97-AF65-F5344CB8AC3E}">
        <p14:creationId xmlns:p14="http://schemas.microsoft.com/office/powerpoint/2010/main" val="2017700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aterials in Alternate Format Reques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CAA3028-A474-4E41-B871-23F09796D448}"/>
              </a:ext>
            </a:extLst>
          </p:cNvPr>
          <p:cNvSpPr txBox="1">
            <a:spLocks/>
          </p:cNvSpPr>
          <p:nvPr userDrawn="1"/>
        </p:nvSpPr>
        <p:spPr>
          <a:xfrm>
            <a:off x="831850" y="491263"/>
            <a:ext cx="10515600" cy="591673"/>
          </a:xfrm>
          <a:prstGeom prst="rect">
            <a:avLst/>
          </a:prstGeom>
        </p:spPr>
        <p:txBody>
          <a:bodyPr vert="horz" lIns="91440" tIns="45720" rIns="91440" bIns="45720" rtlCol="0" anchor="b">
            <a:normAutofit fontScale="92500"/>
          </a:bodyPr>
          <a:lstStyle>
            <a:lvl1pPr algn="l" defTabSz="914400" rtl="0" eaLnBrk="1" latinLnBrk="0" hangingPunct="1">
              <a:lnSpc>
                <a:spcPct val="90000"/>
              </a:lnSpc>
              <a:spcBef>
                <a:spcPct val="0"/>
              </a:spcBef>
              <a:buNone/>
              <a:defRPr sz="3500" b="1" i="0" kern="1200">
                <a:solidFill>
                  <a:schemeClr val="tx1"/>
                </a:solidFill>
                <a:latin typeface="Arial" panose="020B0604020202020204" pitchFamily="34" charset="0"/>
                <a:ea typeface="+mj-ea"/>
                <a:cs typeface="Arial" panose="020B0604020202020204" pitchFamily="34" charset="0"/>
              </a:defRPr>
            </a:lvl1pPr>
          </a:lstStyle>
          <a:p>
            <a:r>
              <a:rPr lang="en-US" sz="3200" b="1" i="0" kern="1200">
                <a:solidFill>
                  <a:schemeClr val="tx1"/>
                </a:solidFill>
                <a:effectLst/>
                <a:latin typeface="Arial" panose="020B0604020202020204" pitchFamily="34" charset="0"/>
                <a:ea typeface="+mj-ea"/>
                <a:cs typeface="Arial" panose="020B0604020202020204" pitchFamily="34" charset="0"/>
              </a:rPr>
              <a:t>Accommodation Information for People with Disabilities</a:t>
            </a:r>
          </a:p>
        </p:txBody>
      </p:sp>
      <p:pic>
        <p:nvPicPr>
          <p:cNvPr id="1025" name="image10.png" descr="ISA Wheelchair icon.">
            <a:extLst>
              <a:ext uri="{FF2B5EF4-FFF2-40B4-BE49-F238E27FC236}">
                <a16:creationId xmlns:a16="http://schemas.microsoft.com/office/drawing/2014/main" id="{360BB738-557D-E243-8A8C-FEE37D7365C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1923" b="1923"/>
          <a:stretch>
            <a:fillRect/>
          </a:stretch>
        </p:blipFill>
        <p:spPr bwMode="auto">
          <a:xfrm>
            <a:off x="961220" y="2868612"/>
            <a:ext cx="1165226" cy="11207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B753D9D1-CFBC-0B42-B5B8-5D34BDD25381}"/>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387350" y="6007509"/>
            <a:ext cx="3473679" cy="868420"/>
          </a:xfrm>
          <a:prstGeom prst="rect">
            <a:avLst/>
          </a:prstGeom>
        </p:spPr>
      </p:pic>
    </p:spTree>
    <p:extLst>
      <p:ext uri="{BB962C8B-B14F-4D97-AF65-F5344CB8AC3E}">
        <p14:creationId xmlns:p14="http://schemas.microsoft.com/office/powerpoint/2010/main" val="1054207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_Lake">
    <p:bg>
      <p:bgPr>
        <a:solidFill>
          <a:srgbClr val="2C5D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a:t>Add Title</a:t>
            </a:r>
            <a:endParaRPr lang="en-VE"/>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Add Subhead</a:t>
            </a:r>
          </a:p>
        </p:txBody>
      </p:sp>
      <p:pic>
        <p:nvPicPr>
          <p:cNvPr id="5" name="Picture 4">
            <a:extLst>
              <a:ext uri="{FF2B5EF4-FFF2-40B4-BE49-F238E27FC236}">
                <a16:creationId xmlns:a16="http://schemas.microsoft.com/office/drawing/2014/main" id="{2F54A158-970F-D14B-B0E6-D0C7E722420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4222990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_Juniper">
    <p:bg>
      <p:bgPr>
        <a:solidFill>
          <a:srgbClr val="19696E"/>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a:t>Add Title</a:t>
            </a:r>
            <a:endParaRPr lang="en-VE"/>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Add Subhead</a:t>
            </a:r>
          </a:p>
        </p:txBody>
      </p:sp>
      <p:pic>
        <p:nvPicPr>
          <p:cNvPr id="6" name="Picture 5">
            <a:extLst>
              <a:ext uri="{FF2B5EF4-FFF2-40B4-BE49-F238E27FC236}">
                <a16:creationId xmlns:a16="http://schemas.microsoft.com/office/drawing/2014/main" id="{E43102CE-9BFC-6449-8058-FE562ACF34A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1902009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_Mountain">
    <p:bg>
      <p:bgPr>
        <a:solidFill>
          <a:srgbClr val="7C476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a:t>Add Title</a:t>
            </a:r>
            <a:endParaRPr lang="en-VE"/>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Add Subhead</a:t>
            </a:r>
          </a:p>
        </p:txBody>
      </p:sp>
      <p:pic>
        <p:nvPicPr>
          <p:cNvPr id="6" name="Picture 5">
            <a:extLst>
              <a:ext uri="{FF2B5EF4-FFF2-40B4-BE49-F238E27FC236}">
                <a16:creationId xmlns:a16="http://schemas.microsoft.com/office/drawing/2014/main" id="{1E6342EC-7D97-6F47-9DDC-66A8C83DCA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09"/>
            <a:ext cx="3473679" cy="868420"/>
          </a:xfrm>
          <a:prstGeom prst="rect">
            <a:avLst/>
          </a:prstGeom>
        </p:spPr>
      </p:pic>
    </p:spTree>
    <p:extLst>
      <p:ext uri="{BB962C8B-B14F-4D97-AF65-F5344CB8AC3E}">
        <p14:creationId xmlns:p14="http://schemas.microsoft.com/office/powerpoint/2010/main" val="2309127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_Pine">
    <p:bg>
      <p:bgPr>
        <a:solidFill>
          <a:srgbClr val="496A3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a:t>Add Title</a:t>
            </a:r>
            <a:endParaRPr lang="en-VE"/>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Add Subhead</a:t>
            </a:r>
          </a:p>
        </p:txBody>
      </p:sp>
      <p:pic>
        <p:nvPicPr>
          <p:cNvPr id="6" name="Picture 5">
            <a:extLst>
              <a:ext uri="{FF2B5EF4-FFF2-40B4-BE49-F238E27FC236}">
                <a16:creationId xmlns:a16="http://schemas.microsoft.com/office/drawing/2014/main" id="{F64BD011-A7AC-9B47-9607-BC3CCB52C10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4250024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CFF70D-A0F3-234A-B753-E2E3BA6B48AD}"/>
              </a:ext>
            </a:extLst>
          </p:cNvPr>
          <p:cNvSpPr>
            <a:spLocks noGrp="1"/>
          </p:cNvSpPr>
          <p:nvPr>
            <p:ph sz="half" idx="1"/>
          </p:nvPr>
        </p:nvSpPr>
        <p:spPr>
          <a:xfrm>
            <a:off x="838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
        <p:nvSpPr>
          <p:cNvPr id="4" name="Content Placeholder 3">
            <a:extLst>
              <a:ext uri="{FF2B5EF4-FFF2-40B4-BE49-F238E27FC236}">
                <a16:creationId xmlns:a16="http://schemas.microsoft.com/office/drawing/2014/main" id="{FA3AE70D-0521-9746-A552-6E1F940E37A0}"/>
              </a:ext>
            </a:extLst>
          </p:cNvPr>
          <p:cNvSpPr>
            <a:spLocks noGrp="1"/>
          </p:cNvSpPr>
          <p:nvPr>
            <p:ph sz="half" idx="2"/>
          </p:nvPr>
        </p:nvSpPr>
        <p:spPr>
          <a:xfrm>
            <a:off x="6172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
        <p:nvSpPr>
          <p:cNvPr id="8" name="Title 1">
            <a:extLst>
              <a:ext uri="{FF2B5EF4-FFF2-40B4-BE49-F238E27FC236}">
                <a16:creationId xmlns:a16="http://schemas.microsoft.com/office/drawing/2014/main" id="{773E4F95-2580-5041-AA53-06498328D836}"/>
              </a:ext>
            </a:extLst>
          </p:cNvPr>
          <p:cNvSpPr>
            <a:spLocks noGrp="1"/>
          </p:cNvSpPr>
          <p:nvPr>
            <p:ph type="title" hasCustomPrompt="1"/>
          </p:nvPr>
        </p:nvSpPr>
        <p:spPr>
          <a:xfrm>
            <a:off x="831850" y="491263"/>
            <a:ext cx="10515600" cy="591673"/>
          </a:xfrm>
        </p:spPr>
        <p:txBody>
          <a:bodyPr anchor="b"/>
          <a:lstStyle>
            <a:lvl1pPr algn="l">
              <a:defRPr sz="3500" b="1">
                <a:solidFill>
                  <a:schemeClr val="tx1"/>
                </a:solidFill>
                <a:latin typeface="Arial" panose="020B0604020202020204" pitchFamily="34" charset="0"/>
                <a:cs typeface="Arial" panose="020B0604020202020204" pitchFamily="34" charset="0"/>
              </a:defRPr>
            </a:lvl1pPr>
          </a:lstStyle>
          <a:p>
            <a:r>
              <a:rPr lang="en-US"/>
              <a:t>Add Title</a:t>
            </a:r>
            <a:endParaRPr lang="en-VE"/>
          </a:p>
        </p:txBody>
      </p:sp>
      <p:pic>
        <p:nvPicPr>
          <p:cNvPr id="5" name="Picture 4">
            <a:extLst>
              <a:ext uri="{FF2B5EF4-FFF2-40B4-BE49-F238E27FC236}">
                <a16:creationId xmlns:a16="http://schemas.microsoft.com/office/drawing/2014/main" id="{B52604A7-835F-5542-AF13-CDFDFC9C85A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2718513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491263"/>
            <a:ext cx="10515600" cy="591673"/>
          </a:xfrm>
        </p:spPr>
        <p:txBody>
          <a:bodyPr anchor="b"/>
          <a:lstStyle>
            <a:lvl1pPr algn="l">
              <a:defRPr sz="3500" b="1">
                <a:solidFill>
                  <a:schemeClr val="tx1"/>
                </a:solidFill>
                <a:latin typeface="Arial" panose="020B0604020202020204" pitchFamily="34" charset="0"/>
                <a:cs typeface="Arial" panose="020B0604020202020204" pitchFamily="34" charset="0"/>
              </a:defRPr>
            </a:lvl1pPr>
          </a:lstStyle>
          <a:p>
            <a:r>
              <a:rPr lang="en-US"/>
              <a:t>Add Title</a:t>
            </a:r>
            <a:endParaRPr lang="en-VE"/>
          </a:p>
        </p:txBody>
      </p:sp>
      <p:sp>
        <p:nvSpPr>
          <p:cNvPr id="6" name="Content Placeholder 2">
            <a:extLst>
              <a:ext uri="{FF2B5EF4-FFF2-40B4-BE49-F238E27FC236}">
                <a16:creationId xmlns:a16="http://schemas.microsoft.com/office/drawing/2014/main" id="{8C21CD76-25D5-594E-ADEB-CB807E589032}"/>
              </a:ext>
            </a:extLst>
          </p:cNvPr>
          <p:cNvSpPr>
            <a:spLocks noGrp="1"/>
          </p:cNvSpPr>
          <p:nvPr>
            <p:ph sz="half" idx="1"/>
          </p:nvPr>
        </p:nvSpPr>
        <p:spPr>
          <a:xfrm>
            <a:off x="838200" y="1233608"/>
            <a:ext cx="1050925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pic>
        <p:nvPicPr>
          <p:cNvPr id="7" name="Picture 6">
            <a:extLst>
              <a:ext uri="{FF2B5EF4-FFF2-40B4-BE49-F238E27FC236}">
                <a16:creationId xmlns:a16="http://schemas.microsoft.com/office/drawing/2014/main" id="{8488EB05-96E1-004A-811C-99412A4626A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5989580"/>
            <a:ext cx="3473679" cy="868420"/>
          </a:xfrm>
          <a:prstGeom prst="rect">
            <a:avLst/>
          </a:prstGeom>
        </p:spPr>
      </p:pic>
    </p:spTree>
    <p:extLst>
      <p:ext uri="{BB962C8B-B14F-4D97-AF65-F5344CB8AC3E}">
        <p14:creationId xmlns:p14="http://schemas.microsoft.com/office/powerpoint/2010/main" val="97414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D87D0-B602-114E-A444-F8DA96642866}"/>
              </a:ext>
            </a:extLst>
          </p:cNvPr>
          <p:cNvSpPr>
            <a:spLocks noGrp="1"/>
          </p:cNvSpPr>
          <p:nvPr>
            <p:ph type="title" hasCustomPrompt="1"/>
          </p:nvPr>
        </p:nvSpPr>
        <p:spPr>
          <a:xfrm>
            <a:off x="839788" y="457200"/>
            <a:ext cx="3932237" cy="1112838"/>
          </a:xfrm>
        </p:spPr>
        <p:txBody>
          <a:bodyPr anchor="b"/>
          <a:lstStyle>
            <a:lvl1pPr>
              <a:defRPr sz="3000"/>
            </a:lvl1pPr>
          </a:lstStyle>
          <a:p>
            <a:r>
              <a:rPr lang="en-US"/>
              <a:t>Add Title</a:t>
            </a:r>
            <a:endParaRPr lang="en-VE"/>
          </a:p>
        </p:txBody>
      </p:sp>
      <p:sp>
        <p:nvSpPr>
          <p:cNvPr id="3" name="Content Placeholder 2">
            <a:extLst>
              <a:ext uri="{FF2B5EF4-FFF2-40B4-BE49-F238E27FC236}">
                <a16:creationId xmlns:a16="http://schemas.microsoft.com/office/drawing/2014/main" id="{ECBDFC80-E65C-D74C-8074-207303D8CEB6}"/>
              </a:ext>
            </a:extLst>
          </p:cNvPr>
          <p:cNvSpPr>
            <a:spLocks noGrp="1"/>
          </p:cNvSpPr>
          <p:nvPr>
            <p:ph idx="1"/>
          </p:nvPr>
        </p:nvSpPr>
        <p:spPr>
          <a:xfrm>
            <a:off x="5183188" y="393193"/>
            <a:ext cx="6172200" cy="5467858"/>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
        <p:nvSpPr>
          <p:cNvPr id="4" name="Text Placeholder 3">
            <a:extLst>
              <a:ext uri="{FF2B5EF4-FFF2-40B4-BE49-F238E27FC236}">
                <a16:creationId xmlns:a16="http://schemas.microsoft.com/office/drawing/2014/main" id="{5EDD7A09-E74F-D346-A311-2AAE4E50ABAC}"/>
              </a:ext>
            </a:extLst>
          </p:cNvPr>
          <p:cNvSpPr>
            <a:spLocks noGrp="1"/>
          </p:cNvSpPr>
          <p:nvPr>
            <p:ph type="body" sz="half" idx="2"/>
          </p:nvPr>
        </p:nvSpPr>
        <p:spPr>
          <a:xfrm>
            <a:off x="839788" y="1570038"/>
            <a:ext cx="3932237" cy="4298950"/>
          </a:xfrm>
        </p:spPr>
        <p:txBody>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7" name="Picture 6">
            <a:extLst>
              <a:ext uri="{FF2B5EF4-FFF2-40B4-BE49-F238E27FC236}">
                <a16:creationId xmlns:a16="http://schemas.microsoft.com/office/drawing/2014/main" id="{17DFA95E-CAD7-1149-BA4B-CCB6DF3DC66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452532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2">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068B354-1D8B-D84B-84EB-5BB9CF9B0F10}"/>
              </a:ext>
            </a:extLst>
          </p:cNvPr>
          <p:cNvSpPr>
            <a:spLocks noChangeArrowheads="1"/>
          </p:cNvSpPr>
          <p:nvPr userDrawn="1"/>
        </p:nvSpPr>
        <p:spPr bwMode="auto">
          <a:xfrm>
            <a:off x="813816" y="3421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VE"/>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lstStyle>
            <a:lvl1pPr algn="l">
              <a:defRPr sz="3500" b="1">
                <a:solidFill>
                  <a:schemeClr val="tx1"/>
                </a:solidFill>
                <a:latin typeface="Arial" panose="020B0604020202020204" pitchFamily="34" charset="0"/>
                <a:cs typeface="Arial" panose="020B0604020202020204" pitchFamily="34" charset="0"/>
              </a:defRPr>
            </a:lvl1pPr>
          </a:lstStyle>
          <a:p>
            <a:r>
              <a:rPr lang="en-US"/>
              <a:t>Add Title</a:t>
            </a:r>
            <a:endParaRPr lang="en-VE"/>
          </a:p>
        </p:txBody>
      </p:sp>
      <p:sp>
        <p:nvSpPr>
          <p:cNvPr id="12" name="Text Placeholder 3">
            <a:extLst>
              <a:ext uri="{FF2B5EF4-FFF2-40B4-BE49-F238E27FC236}">
                <a16:creationId xmlns:a16="http://schemas.microsoft.com/office/drawing/2014/main" id="{5CFB0686-C626-E548-80D4-E39FC23F470D}"/>
              </a:ext>
            </a:extLst>
          </p:cNvPr>
          <p:cNvSpPr>
            <a:spLocks noGrp="1"/>
          </p:cNvSpPr>
          <p:nvPr>
            <p:ph type="body" sz="half" idx="2"/>
          </p:nvPr>
        </p:nvSpPr>
        <p:spPr>
          <a:xfrm>
            <a:off x="7415213" y="1234459"/>
            <a:ext cx="3932237" cy="4389082"/>
          </a:xfrm>
        </p:spPr>
        <p:txBody>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813815" y="1234458"/>
            <a:ext cx="6417301"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pic>
        <p:nvPicPr>
          <p:cNvPr id="10" name="Picture 9">
            <a:extLst>
              <a:ext uri="{FF2B5EF4-FFF2-40B4-BE49-F238E27FC236}">
                <a16:creationId xmlns:a16="http://schemas.microsoft.com/office/drawing/2014/main" id="{4FC9E1D7-3928-844F-A018-CA9A7F3A310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09"/>
            <a:ext cx="3473679" cy="868420"/>
          </a:xfrm>
          <a:prstGeom prst="rect">
            <a:avLst/>
          </a:prstGeom>
        </p:spPr>
      </p:pic>
    </p:spTree>
    <p:extLst>
      <p:ext uri="{BB962C8B-B14F-4D97-AF65-F5344CB8AC3E}">
        <p14:creationId xmlns:p14="http://schemas.microsoft.com/office/powerpoint/2010/main" val="77064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BE9E81-4F3D-E044-B745-2E9D43C9E9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VE"/>
          </a:p>
        </p:txBody>
      </p:sp>
      <p:sp>
        <p:nvSpPr>
          <p:cNvPr id="3" name="Text Placeholder 2">
            <a:extLst>
              <a:ext uri="{FF2B5EF4-FFF2-40B4-BE49-F238E27FC236}">
                <a16:creationId xmlns:a16="http://schemas.microsoft.com/office/drawing/2014/main" id="{0BD0F2F3-C089-C54E-9F4F-4BB94AB92482}"/>
              </a:ext>
            </a:extLst>
          </p:cNvPr>
          <p:cNvSpPr>
            <a:spLocks noGrp="1"/>
          </p:cNvSpPr>
          <p:nvPr>
            <p:ph type="body" idx="1"/>
          </p:nvPr>
        </p:nvSpPr>
        <p:spPr>
          <a:xfrm>
            <a:off x="838200" y="1825625"/>
            <a:ext cx="10515600" cy="41636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Tree>
    <p:extLst>
      <p:ext uri="{BB962C8B-B14F-4D97-AF65-F5344CB8AC3E}">
        <p14:creationId xmlns:p14="http://schemas.microsoft.com/office/powerpoint/2010/main" val="135359680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8" r:id="rId3"/>
    <p:sldLayoutId id="2147483659" r:id="rId4"/>
    <p:sldLayoutId id="2147483660" r:id="rId5"/>
    <p:sldLayoutId id="2147483652" r:id="rId6"/>
    <p:sldLayoutId id="2147483661" r:id="rId7"/>
    <p:sldLayoutId id="2147483656" r:id="rId8"/>
    <p:sldLayoutId id="2147483654" r:id="rId9"/>
    <p:sldLayoutId id="2147483662" r:id="rId10"/>
  </p:sldLayoutIdLst>
  <p:hf sldNum="0" hdr="0" ftr="0"/>
  <p:txStyles>
    <p:titleStyle>
      <a:lvl1pPr algn="l" defTabSz="914400" rtl="0" eaLnBrk="1" latinLnBrk="0" hangingPunct="1">
        <a:lnSpc>
          <a:spcPct val="90000"/>
        </a:lnSpc>
        <a:spcBef>
          <a:spcPct val="0"/>
        </a:spcBef>
        <a:buNone/>
        <a:defRPr sz="50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s://pixabay.com/p-2869541/?no_redirect"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bendoregon.gov/city-projects/community-priorities/tree-preservation-code"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3E3A9-20B0-4D28-A229-33148C2D7BE3}"/>
              </a:ext>
            </a:extLst>
          </p:cNvPr>
          <p:cNvSpPr>
            <a:spLocks noGrp="1"/>
          </p:cNvSpPr>
          <p:nvPr>
            <p:ph type="ctrTitle"/>
          </p:nvPr>
        </p:nvSpPr>
        <p:spPr/>
        <p:txBody>
          <a:bodyPr>
            <a:noAutofit/>
          </a:bodyPr>
          <a:lstStyle/>
          <a:p>
            <a:r>
              <a:rPr lang="en-US" sz="3600" dirty="0">
                <a:effectLst/>
                <a:latin typeface="Calibri" panose="020F0502020204030204" pitchFamily="34" charset="0"/>
                <a:ea typeface="Times New Roman" panose="02020603050405020304" pitchFamily="18" charset="0"/>
                <a:cs typeface="Calibri" panose="020F0502020204030204" pitchFamily="34" charset="0"/>
              </a:rPr>
              <a:t>Tree Regulation Update Advisory Committee (TRUAC) </a:t>
            </a:r>
            <a:endParaRPr lang="en-US" sz="3600" dirty="0">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EADEC079-40D0-4D24-B7D1-FBFA8F586B4D}"/>
              </a:ext>
            </a:extLst>
          </p:cNvPr>
          <p:cNvSpPr>
            <a:spLocks noGrp="1"/>
          </p:cNvSpPr>
          <p:nvPr>
            <p:ph type="subTitle" idx="1"/>
          </p:nvPr>
        </p:nvSpPr>
        <p:spPr/>
        <p:txBody>
          <a:bodyPr>
            <a:normAutofit fontScale="92500" lnSpcReduction="20000"/>
          </a:bodyPr>
          <a:lstStyle/>
          <a:p>
            <a:r>
              <a:rPr lang="en-US" dirty="0"/>
              <a:t>Pauline Hardie, Senior Planner </a:t>
            </a:r>
          </a:p>
          <a:p>
            <a:r>
              <a:rPr lang="en-US" dirty="0"/>
              <a:t>Community and Economic Development Department</a:t>
            </a:r>
          </a:p>
        </p:txBody>
      </p:sp>
      <p:sp>
        <p:nvSpPr>
          <p:cNvPr id="4" name="Text Placeholder 3">
            <a:extLst>
              <a:ext uri="{FF2B5EF4-FFF2-40B4-BE49-F238E27FC236}">
                <a16:creationId xmlns:a16="http://schemas.microsoft.com/office/drawing/2014/main" id="{AECF0E2E-028B-48B4-9506-C629B33D01FC}"/>
              </a:ext>
            </a:extLst>
          </p:cNvPr>
          <p:cNvSpPr>
            <a:spLocks noGrp="1"/>
          </p:cNvSpPr>
          <p:nvPr>
            <p:ph type="body" sz="quarter" idx="10"/>
          </p:nvPr>
        </p:nvSpPr>
        <p:spPr/>
        <p:txBody>
          <a:bodyPr>
            <a:normAutofit/>
          </a:bodyPr>
          <a:lstStyle/>
          <a:p>
            <a:r>
              <a:rPr lang="en-US" sz="2000" dirty="0"/>
              <a:t>June 26, 2023</a:t>
            </a:r>
          </a:p>
        </p:txBody>
      </p:sp>
    </p:spTree>
    <p:extLst>
      <p:ext uri="{BB962C8B-B14F-4D97-AF65-F5344CB8AC3E}">
        <p14:creationId xmlns:p14="http://schemas.microsoft.com/office/powerpoint/2010/main" val="3854000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2BEFB81-E565-A512-D175-1769280D96BA}"/>
              </a:ext>
            </a:extLst>
          </p:cNvPr>
          <p:cNvSpPr>
            <a:spLocks noGrp="1"/>
          </p:cNvSpPr>
          <p:nvPr>
            <p:ph type="title"/>
          </p:nvPr>
        </p:nvSpPr>
        <p:spPr>
          <a:xfrm>
            <a:off x="348343" y="491263"/>
            <a:ext cx="10999107" cy="591673"/>
          </a:xfrm>
        </p:spPr>
        <p:txBody>
          <a:bodyPr/>
          <a:lstStyle/>
          <a:p>
            <a:r>
              <a:rPr lang="en-US" dirty="0"/>
              <a:t>Tree Regulation Code Update </a:t>
            </a:r>
          </a:p>
        </p:txBody>
      </p:sp>
      <p:sp>
        <p:nvSpPr>
          <p:cNvPr id="9" name="Content Placeholder 8">
            <a:extLst>
              <a:ext uri="{FF2B5EF4-FFF2-40B4-BE49-F238E27FC236}">
                <a16:creationId xmlns:a16="http://schemas.microsoft.com/office/drawing/2014/main" id="{80D19ECC-9811-677C-3FCD-217EF0FFF259}"/>
              </a:ext>
            </a:extLst>
          </p:cNvPr>
          <p:cNvSpPr>
            <a:spLocks noGrp="1"/>
          </p:cNvSpPr>
          <p:nvPr>
            <p:ph sz="half" idx="1"/>
          </p:nvPr>
        </p:nvSpPr>
        <p:spPr>
          <a:xfrm>
            <a:off x="348343" y="1233608"/>
            <a:ext cx="11611428" cy="4978506"/>
          </a:xfrm>
        </p:spPr>
        <p:txBody>
          <a:bodyPr vert="horz" lIns="91440" tIns="45720" rIns="91440" bIns="45720" rtlCol="0" anchor="t">
            <a:noAutofit/>
          </a:bodyPr>
          <a:lstStyle/>
          <a:p>
            <a:pPr marL="0" indent="0">
              <a:spcAft>
                <a:spcPts val="600"/>
              </a:spcAft>
              <a:buNone/>
            </a:pPr>
            <a:r>
              <a:rPr lang="en-US" sz="2000" b="1" dirty="0">
                <a:latin typeface="Calibri"/>
                <a:cs typeface="Calibri"/>
              </a:rPr>
              <a:t>March 15: </a:t>
            </a:r>
            <a:r>
              <a:rPr lang="en-US" sz="2000" dirty="0">
                <a:latin typeface="Calibri"/>
                <a:cs typeface="Calibri"/>
              </a:rPr>
              <a:t>Council directed staff to prepare code updates to regulate trees with development applications.</a:t>
            </a:r>
            <a:endParaRPr lang="en-US" dirty="0">
              <a:latin typeface="Calibri"/>
              <a:cs typeface="Calibri"/>
            </a:endParaRPr>
          </a:p>
          <a:p>
            <a:pPr marL="574675" indent="-234950">
              <a:lnSpc>
                <a:spcPct val="100000"/>
              </a:lnSpc>
              <a:spcBef>
                <a:spcPts val="0"/>
              </a:spcBef>
              <a:buFont typeface="+mj-lt"/>
              <a:buAutoNum type="arabicPeriod"/>
            </a:pPr>
            <a:r>
              <a:rPr lang="en-US" sz="2000" dirty="0">
                <a:effectLst/>
                <a:latin typeface="Calibri"/>
                <a:ea typeface="Times New Roman" panose="02020603050405020304" pitchFamily="18" charset="0"/>
                <a:cs typeface="Calibri"/>
              </a:rPr>
              <a:t>Provide consistency between </a:t>
            </a:r>
            <a:r>
              <a:rPr lang="en-US" sz="2000" dirty="0">
                <a:latin typeface="Calibri"/>
                <a:ea typeface="Times New Roman" panose="02020603050405020304" pitchFamily="18" charset="0"/>
                <a:cs typeface="Calibri"/>
              </a:rPr>
              <a:t>codes</a:t>
            </a:r>
            <a:r>
              <a:rPr lang="en-US" sz="2000" dirty="0">
                <a:effectLst/>
                <a:latin typeface="Calibri"/>
                <a:ea typeface="Times New Roman" panose="02020603050405020304" pitchFamily="18" charset="0"/>
                <a:cs typeface="Calibri"/>
              </a:rPr>
              <a:t> and </a:t>
            </a:r>
            <a:r>
              <a:rPr lang="en-US" sz="2000" dirty="0">
                <a:latin typeface="Calibri"/>
                <a:ea typeface="Times New Roman" panose="02020603050405020304" pitchFamily="18" charset="0"/>
                <a:cs typeface="Calibri"/>
              </a:rPr>
              <a:t>standards</a:t>
            </a:r>
            <a:r>
              <a:rPr lang="en-US" sz="2000" dirty="0">
                <a:effectLst/>
                <a:latin typeface="Calibri"/>
                <a:ea typeface="Times New Roman" panose="02020603050405020304" pitchFamily="18" charset="0"/>
                <a:cs typeface="Calibri"/>
              </a:rPr>
              <a:t> and </a:t>
            </a:r>
            <a:r>
              <a:rPr lang="en-US" sz="2000" dirty="0">
                <a:latin typeface="Calibri"/>
                <a:ea typeface="Times New Roman" panose="02020603050405020304" pitchFamily="18" charset="0"/>
                <a:cs typeface="Calibri"/>
              </a:rPr>
              <a:t>specifications</a:t>
            </a:r>
            <a:r>
              <a:rPr lang="en-US" sz="2000" dirty="0">
                <a:effectLst/>
                <a:latin typeface="Calibri"/>
                <a:ea typeface="Times New Roman" panose="02020603050405020304" pitchFamily="18" charset="0"/>
                <a:cs typeface="Calibri"/>
              </a:rPr>
              <a:t>.</a:t>
            </a:r>
          </a:p>
          <a:p>
            <a:pPr marL="574675" indent="-234950">
              <a:lnSpc>
                <a:spcPct val="100000"/>
              </a:lnSpc>
              <a:spcBef>
                <a:spcPts val="0"/>
              </a:spcBef>
              <a:buFont typeface="+mj-lt"/>
              <a:buAutoNum type="arabicPeriod"/>
            </a:pPr>
            <a:r>
              <a:rPr lang="en-US" sz="2000" dirty="0">
                <a:effectLst/>
                <a:latin typeface="Calibri"/>
                <a:ea typeface="Times New Roman" panose="02020603050405020304" pitchFamily="18" charset="0"/>
                <a:cs typeface="Calibri"/>
              </a:rPr>
              <a:t>Provide clear </a:t>
            </a:r>
            <a:r>
              <a:rPr lang="en-US" sz="2000" dirty="0">
                <a:latin typeface="Calibri"/>
                <a:ea typeface="Times New Roman" panose="02020603050405020304" pitchFamily="18" charset="0"/>
                <a:cs typeface="Calibri"/>
              </a:rPr>
              <a:t>and </a:t>
            </a:r>
            <a:r>
              <a:rPr lang="en-US" sz="2000" dirty="0">
                <a:effectLst/>
                <a:latin typeface="Calibri"/>
                <a:ea typeface="Times New Roman" panose="02020603050405020304" pitchFamily="18" charset="0"/>
                <a:cs typeface="Calibri"/>
              </a:rPr>
              <a:t>objective tree </a:t>
            </a:r>
            <a:r>
              <a:rPr lang="en-US" sz="2000" dirty="0">
                <a:latin typeface="Calibri"/>
                <a:ea typeface="Times New Roman" panose="02020603050405020304" pitchFamily="18" charset="0"/>
                <a:cs typeface="Calibri"/>
              </a:rPr>
              <a:t>preservation standards</a:t>
            </a:r>
            <a:r>
              <a:rPr lang="en-US" sz="2000" dirty="0">
                <a:effectLst/>
                <a:latin typeface="Calibri"/>
                <a:ea typeface="Times New Roman" panose="02020603050405020304" pitchFamily="18" charset="0"/>
                <a:cs typeface="Calibri"/>
              </a:rPr>
              <a:t> for development of housing and add an optional discretionary process.</a:t>
            </a:r>
          </a:p>
          <a:p>
            <a:pPr marL="574675" indent="-234950">
              <a:lnSpc>
                <a:spcPct val="100000"/>
              </a:lnSpc>
              <a:spcBef>
                <a:spcPts val="0"/>
              </a:spcBef>
              <a:buFont typeface="+mj-lt"/>
              <a:buAutoNum type="arabicPeriod"/>
            </a:pPr>
            <a:r>
              <a:rPr lang="en-US" sz="2000" dirty="0">
                <a:effectLst/>
                <a:latin typeface="Calibri"/>
                <a:ea typeface="Times New Roman" panose="02020603050405020304" pitchFamily="18" charset="0"/>
                <a:cs typeface="Calibri"/>
              </a:rPr>
              <a:t>Consider preservation standards for larger trees </a:t>
            </a:r>
            <a:r>
              <a:rPr lang="en-US" sz="2000" dirty="0">
                <a:latin typeface="Calibri"/>
                <a:ea typeface="Times New Roman" panose="02020603050405020304" pitchFamily="18" charset="0"/>
                <a:cs typeface="Calibri"/>
              </a:rPr>
              <a:t>(e.g., </a:t>
            </a:r>
            <a:r>
              <a:rPr lang="en-US" sz="2000" dirty="0">
                <a:effectLst/>
                <a:latin typeface="Calibri"/>
                <a:ea typeface="Times New Roman" panose="02020603050405020304" pitchFamily="18" charset="0"/>
                <a:cs typeface="Calibri"/>
              </a:rPr>
              <a:t>Southeast Area Plan</a:t>
            </a:r>
            <a:r>
              <a:rPr lang="en-US" sz="2000" dirty="0">
                <a:latin typeface="Calibri"/>
                <a:ea typeface="Times New Roman" panose="02020603050405020304" pitchFamily="18" charset="0"/>
                <a:cs typeface="Calibri"/>
              </a:rPr>
              <a:t>).</a:t>
            </a:r>
            <a:endParaRPr lang="en-US" sz="2000" dirty="0">
              <a:effectLst/>
              <a:latin typeface="Calibri"/>
              <a:ea typeface="Times New Roman" panose="02020603050405020304" pitchFamily="18" charset="0"/>
              <a:cs typeface="Calibri"/>
            </a:endParaRPr>
          </a:p>
          <a:p>
            <a:pPr marL="574675" indent="-234950">
              <a:lnSpc>
                <a:spcPct val="100000"/>
              </a:lnSpc>
              <a:spcBef>
                <a:spcPts val="0"/>
              </a:spcBef>
              <a:buFont typeface="+mj-lt"/>
              <a:buAutoNum type="arabicPeriod"/>
            </a:pPr>
            <a:r>
              <a:rPr lang="en-US" sz="2000" dirty="0">
                <a:effectLst/>
                <a:latin typeface="Calibri"/>
                <a:ea typeface="Times New Roman" panose="02020603050405020304" pitchFamily="18" charset="0"/>
                <a:cs typeface="Calibri"/>
              </a:rPr>
              <a:t>Consider alternatives to preserving trees</a:t>
            </a:r>
            <a:r>
              <a:rPr lang="en-US" sz="2000" dirty="0">
                <a:latin typeface="Calibri"/>
                <a:ea typeface="Times New Roman" panose="02020603050405020304" pitchFamily="18" charset="0"/>
                <a:cs typeface="Calibri"/>
              </a:rPr>
              <a:t>, including</a:t>
            </a:r>
            <a:r>
              <a:rPr lang="en-US" sz="2000" dirty="0">
                <a:effectLst/>
                <a:latin typeface="Calibri"/>
                <a:ea typeface="Times New Roman" panose="02020603050405020304" pitchFamily="18" charset="0"/>
                <a:cs typeface="Calibri"/>
              </a:rPr>
              <a:t> tree replacement and</a:t>
            </a:r>
            <a:r>
              <a:rPr lang="en-US" sz="2000" dirty="0">
                <a:latin typeface="Calibri"/>
                <a:ea typeface="Times New Roman" panose="02020603050405020304" pitchFamily="18" charset="0"/>
                <a:cs typeface="Calibri"/>
              </a:rPr>
              <a:t> a </a:t>
            </a:r>
            <a:r>
              <a:rPr lang="en-US" sz="2000" dirty="0">
                <a:effectLst/>
                <a:latin typeface="Calibri"/>
                <a:ea typeface="Times New Roman" panose="02020603050405020304" pitchFamily="18" charset="0"/>
                <a:cs typeface="Calibri"/>
              </a:rPr>
              <a:t>fee-in-lieu of preservation for the purpose of developing and protecting the City’s urban tree canopy.</a:t>
            </a:r>
            <a:r>
              <a:rPr lang="en-US" sz="2000" dirty="0">
                <a:latin typeface="Calibri"/>
                <a:ea typeface="Times New Roman" panose="02020603050405020304" pitchFamily="18" charset="0"/>
                <a:cs typeface="Calibri"/>
              </a:rPr>
              <a:t>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r>
              <a:rPr lang="en-US" sz="2000" dirty="0">
                <a:latin typeface="Calibri"/>
                <a:cs typeface="Calibri"/>
              </a:rPr>
              <a:t>Requested formation of a committee to advise and make recommendations on potential code updates.</a:t>
            </a:r>
          </a:p>
          <a:p>
            <a:r>
              <a:rPr lang="en-US" sz="2000" dirty="0">
                <a:latin typeface="Calibri"/>
                <a:ea typeface="Times New Roman" panose="02020603050405020304" pitchFamily="18" charset="0"/>
                <a:cs typeface="Calibri"/>
              </a:rPr>
              <a:t>Was interested</a:t>
            </a:r>
            <a:r>
              <a:rPr lang="en-US" sz="2000" dirty="0">
                <a:effectLst/>
                <a:latin typeface="Calibri"/>
                <a:ea typeface="Times New Roman" panose="02020603050405020304" pitchFamily="18" charset="0"/>
                <a:cs typeface="Calibri"/>
              </a:rPr>
              <a:t> in tree inventory programs to support preserving and expanding Bend’s urban canopy once the amendments are adopted.</a:t>
            </a:r>
            <a:endParaRPr lang="en-US" sz="2000" dirty="0">
              <a:latin typeface="Calibri"/>
              <a:cs typeface="Calibri"/>
            </a:endParaRPr>
          </a:p>
          <a:p>
            <a:pPr marL="0" indent="0">
              <a:spcBef>
                <a:spcPts val="1800"/>
              </a:spcBef>
              <a:buNone/>
            </a:pPr>
            <a:r>
              <a:rPr lang="en-U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April 14: </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Stewardship Subcommittee discussed the formation of a temporary committee, project scope &amp; timeline. </a:t>
            </a:r>
          </a:p>
          <a:p>
            <a:pPr marL="0" indent="0">
              <a:spcBef>
                <a:spcPts val="1800"/>
              </a:spcBef>
              <a:buNone/>
            </a:pPr>
            <a:r>
              <a:rPr lang="en-US" sz="2000" b="1" dirty="0">
                <a:latin typeface="Calibri" panose="020F0502020204030204" pitchFamily="34" charset="0"/>
                <a:cs typeface="Calibri" panose="020F0502020204030204" pitchFamily="34" charset="0"/>
              </a:rPr>
              <a:t>May 3: </a:t>
            </a:r>
            <a:r>
              <a:rPr lang="en-US" sz="2000" dirty="0">
                <a:latin typeface="Calibri" panose="020F0502020204030204" pitchFamily="34" charset="0"/>
                <a:cs typeface="Calibri" panose="020F0502020204030204" pitchFamily="34" charset="0"/>
              </a:rPr>
              <a:t>Council adopted Resolution 3323 creating the Tree Regulation Update Advisory Committee (TRUAC)</a:t>
            </a:r>
            <a:endParaRPr lang="en-US" sz="2000" b="1" dirty="0">
              <a:latin typeface="Calibri"/>
              <a:cs typeface="Calibri"/>
            </a:endParaRPr>
          </a:p>
          <a:p>
            <a:pPr marL="0" indent="0">
              <a:spcBef>
                <a:spcPts val="1800"/>
              </a:spcBef>
              <a:buNone/>
            </a:pPr>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94928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7C09399-F287-2FF1-EEE0-9B56BB1E8498}"/>
              </a:ext>
            </a:extLst>
          </p:cNvPr>
          <p:cNvSpPr>
            <a:spLocks noGrp="1"/>
          </p:cNvSpPr>
          <p:nvPr>
            <p:ph type="title"/>
          </p:nvPr>
        </p:nvSpPr>
        <p:spPr/>
        <p:txBody>
          <a:bodyPr>
            <a:normAutofit/>
          </a:bodyPr>
          <a:lstStyle/>
          <a:p>
            <a:r>
              <a:rPr lang="en-US"/>
              <a:t>Council Temporary Committees </a:t>
            </a:r>
            <a:r>
              <a:rPr lang="en-US" sz="2200"/>
              <a:t> </a:t>
            </a:r>
          </a:p>
        </p:txBody>
      </p:sp>
      <p:sp>
        <p:nvSpPr>
          <p:cNvPr id="6" name="Content Placeholder 5">
            <a:extLst>
              <a:ext uri="{FF2B5EF4-FFF2-40B4-BE49-F238E27FC236}">
                <a16:creationId xmlns:a16="http://schemas.microsoft.com/office/drawing/2014/main" id="{55A4C481-BE0E-FA59-0C99-1D7BD58B2B3F}"/>
              </a:ext>
            </a:extLst>
          </p:cNvPr>
          <p:cNvSpPr>
            <a:spLocks noGrp="1"/>
          </p:cNvSpPr>
          <p:nvPr>
            <p:ph sz="half" idx="1"/>
          </p:nvPr>
        </p:nvSpPr>
        <p:spPr>
          <a:xfrm>
            <a:off x="838200" y="1233608"/>
            <a:ext cx="10509250" cy="4981212"/>
          </a:xfrm>
        </p:spPr>
        <p:txBody>
          <a:bodyPr vert="horz" lIns="91440" tIns="45720" rIns="91440" bIns="45720" rtlCol="0" anchor="t">
            <a:noAutofit/>
          </a:bodyPr>
          <a:lstStyle/>
          <a:p>
            <a:pPr>
              <a:lnSpc>
                <a:spcPct val="100000"/>
              </a:lnSpc>
            </a:pPr>
            <a:r>
              <a:rPr lang="en-US" sz="2000" b="0" i="0" dirty="0">
                <a:solidFill>
                  <a:srgbClr val="222222"/>
                </a:solidFill>
                <a:effectLst/>
                <a:latin typeface="Calibri" panose="020F0502020204030204" pitchFamily="34" charset="0"/>
                <a:cs typeface="Calibri" panose="020F0502020204030204" pitchFamily="34" charset="0"/>
              </a:rPr>
              <a:t>Council may establish temporary committees by resolution to address specific issues or to engage in specific tasks, within identified time frames, to make recommendations to Council.</a:t>
            </a:r>
            <a:r>
              <a:rPr lang="en-US" sz="2000" dirty="0">
                <a:solidFill>
                  <a:srgbClr val="222222"/>
                </a:solidFill>
                <a:latin typeface="Calibri" panose="020F0502020204030204" pitchFamily="34" charset="0"/>
                <a:cs typeface="Calibri" panose="020F0502020204030204" pitchFamily="34" charset="0"/>
              </a:rPr>
              <a:t> </a:t>
            </a:r>
            <a:endParaRPr lang="en-US" sz="2000" b="0" i="0" dirty="0">
              <a:solidFill>
                <a:srgbClr val="222222"/>
              </a:solidFill>
              <a:effectLst/>
              <a:latin typeface="Calibri" panose="020F0502020204030204" pitchFamily="34" charset="0"/>
              <a:cs typeface="Calibri" panose="020F0502020204030204" pitchFamily="34" charset="0"/>
            </a:endParaRPr>
          </a:p>
          <a:p>
            <a:pPr lvl="1">
              <a:lnSpc>
                <a:spcPct val="100000"/>
              </a:lnSpc>
              <a:buFont typeface="Wingdings" panose="05000000000000000000" pitchFamily="2" charset="2"/>
              <a:buChar char="Ø"/>
            </a:pPr>
            <a:r>
              <a:rPr lang="en-US" sz="2000" b="0" i="0" dirty="0">
                <a:solidFill>
                  <a:srgbClr val="222222"/>
                </a:solidFill>
                <a:effectLst/>
                <a:latin typeface="Calibri" panose="020F0502020204030204" pitchFamily="34" charset="0"/>
                <a:cs typeface="Calibri" panose="020F0502020204030204" pitchFamily="34" charset="0"/>
              </a:rPr>
              <a:t> Exa</a:t>
            </a:r>
            <a:r>
              <a:rPr lang="en-US" sz="2000" dirty="0">
                <a:solidFill>
                  <a:srgbClr val="222222"/>
                </a:solidFill>
                <a:latin typeface="Calibri" panose="020F0502020204030204" pitchFamily="34" charset="0"/>
                <a:cs typeface="Calibri" panose="020F0502020204030204" pitchFamily="34" charset="0"/>
              </a:rPr>
              <a:t>mples: </a:t>
            </a:r>
            <a:r>
              <a:rPr lang="en-US" sz="2000" b="0" i="0" dirty="0">
                <a:solidFill>
                  <a:srgbClr val="222222"/>
                </a:solidFill>
                <a:effectLst/>
                <a:latin typeface="Calibri" panose="020F0502020204030204" pitchFamily="34" charset="0"/>
                <a:cs typeface="Calibri" panose="020F0502020204030204" pitchFamily="34" charset="0"/>
              </a:rPr>
              <a:t>Task forces, ad hoc or advisory committees </a:t>
            </a:r>
          </a:p>
          <a:p>
            <a:pPr>
              <a:lnSpc>
                <a:spcPct val="100000"/>
              </a:lnSpc>
              <a:spcBef>
                <a:spcPts val="1800"/>
              </a:spcBef>
              <a:spcAft>
                <a:spcPts val="600"/>
              </a:spcAft>
            </a:pPr>
            <a:r>
              <a:rPr lang="en-US" sz="2000" dirty="0">
                <a:solidFill>
                  <a:srgbClr val="222222"/>
                </a:solidFill>
                <a:latin typeface="Calibri" panose="020F0502020204030204" pitchFamily="34" charset="0"/>
                <a:cs typeface="Calibri" panose="020F0502020204030204" pitchFamily="34" charset="0"/>
              </a:rPr>
              <a:t>S</a:t>
            </a:r>
            <a:r>
              <a:rPr lang="en-US" sz="2000" b="0" i="0" dirty="0">
                <a:solidFill>
                  <a:srgbClr val="222222"/>
                </a:solidFill>
                <a:effectLst/>
                <a:latin typeface="Calibri" panose="020F0502020204030204" pitchFamily="34" charset="0"/>
                <a:cs typeface="Calibri" panose="020F0502020204030204" pitchFamily="34" charset="0"/>
              </a:rPr>
              <a:t>cope and responsibilities are established in the </a:t>
            </a:r>
            <a:r>
              <a:rPr lang="en-US" sz="2000" dirty="0">
                <a:solidFill>
                  <a:srgbClr val="222222"/>
                </a:solidFill>
                <a:latin typeface="Calibri" panose="020F0502020204030204" pitchFamily="34" charset="0"/>
                <a:cs typeface="Calibri" panose="020F0502020204030204" pitchFamily="34" charset="0"/>
              </a:rPr>
              <a:t>enabling resolution </a:t>
            </a:r>
            <a:endParaRPr lang="en-US" sz="2000" b="0" i="0" dirty="0">
              <a:solidFill>
                <a:srgbClr val="222222"/>
              </a:solidFill>
              <a:effectLst/>
              <a:latin typeface="Calibri" panose="020F0502020204030204" pitchFamily="34" charset="0"/>
              <a:cs typeface="Calibri" panose="020F0502020204030204" pitchFamily="34" charset="0"/>
            </a:endParaRPr>
          </a:p>
          <a:p>
            <a:pPr>
              <a:lnSpc>
                <a:spcPct val="100000"/>
              </a:lnSpc>
              <a:spcAft>
                <a:spcPts val="600"/>
              </a:spcAft>
            </a:pPr>
            <a:r>
              <a:rPr lang="en-US" sz="2000" b="0" i="0" dirty="0">
                <a:solidFill>
                  <a:srgbClr val="222222"/>
                </a:solidFill>
                <a:effectLst/>
                <a:latin typeface="Calibri" panose="020F0502020204030204" pitchFamily="34" charset="0"/>
                <a:cs typeface="Calibri" panose="020F0502020204030204" pitchFamily="34" charset="0"/>
              </a:rPr>
              <a:t>Subject to Public Meetings Law since </a:t>
            </a:r>
            <a:r>
              <a:rPr lang="en-US" sz="2000" dirty="0">
                <a:solidFill>
                  <a:srgbClr val="222222"/>
                </a:solidFill>
                <a:latin typeface="Calibri" panose="020F0502020204030204" pitchFamily="34" charset="0"/>
                <a:cs typeface="Calibri" panose="020F0502020204030204" pitchFamily="34" charset="0"/>
              </a:rPr>
              <a:t>they will </a:t>
            </a:r>
            <a:r>
              <a:rPr lang="en-US" sz="2000" b="0" i="0" dirty="0">
                <a:solidFill>
                  <a:srgbClr val="222222"/>
                </a:solidFill>
                <a:effectLst/>
                <a:latin typeface="Calibri" panose="020F0502020204030204" pitchFamily="34" charset="0"/>
                <a:cs typeface="Calibri" panose="020F0502020204030204" pitchFamily="34" charset="0"/>
              </a:rPr>
              <a:t>be making a recommendation to Council</a:t>
            </a:r>
          </a:p>
          <a:p>
            <a:pPr marL="233045" lvl="1" indent="-233045">
              <a:lnSpc>
                <a:spcPct val="100000"/>
              </a:lnSpc>
              <a:spcAft>
                <a:spcPts val="600"/>
              </a:spcAft>
            </a:pPr>
            <a:r>
              <a:rPr lang="en-US" sz="2000" b="0" i="0" dirty="0">
                <a:solidFill>
                  <a:srgbClr val="222222"/>
                </a:solidFill>
                <a:effectLst/>
                <a:latin typeface="Calibri" panose="020F0502020204030204" pitchFamily="34" charset="0"/>
                <a:cs typeface="Calibri" panose="020F0502020204030204" pitchFamily="34" charset="0"/>
              </a:rPr>
              <a:t>Meetings open to the public</a:t>
            </a:r>
            <a:endParaRPr lang="en-VE" sz="2000" dirty="0">
              <a:latin typeface="Calibri" panose="020F0502020204030204" pitchFamily="34" charset="0"/>
              <a:cs typeface="Calibri" panose="020F0502020204030204" pitchFamily="34" charset="0"/>
            </a:endParaRPr>
          </a:p>
          <a:p>
            <a:pPr>
              <a:lnSpc>
                <a:spcPct val="100000"/>
              </a:lnSpc>
              <a:spcAft>
                <a:spcPts val="600"/>
              </a:spcAft>
            </a:pPr>
            <a:r>
              <a:rPr lang="en-US" sz="2000" dirty="0">
                <a:solidFill>
                  <a:srgbClr val="222222"/>
                </a:solidFill>
                <a:latin typeface="Calibri" panose="020F0502020204030204" pitchFamily="34" charset="0"/>
                <a:cs typeface="Calibri" panose="020F0502020204030204" pitchFamily="34" charset="0"/>
              </a:rPr>
              <a:t>Committee makes recommendations, Council makes decisions (e.g.,</a:t>
            </a:r>
            <a:r>
              <a:rPr lang="en-US" sz="2000" b="0" i="0" dirty="0">
                <a:solidFill>
                  <a:srgbClr val="222222"/>
                </a:solidFill>
                <a:effectLst/>
                <a:latin typeface="Calibri" panose="020F0502020204030204" pitchFamily="34" charset="0"/>
                <a:cs typeface="Calibri" panose="020F0502020204030204" pitchFamily="34" charset="0"/>
              </a:rPr>
              <a:t> follow the committee’s recommendations, change the recommendations, reject the recommendations, refer the action back to the committee or take any other action the Council deems appropriate</a:t>
            </a:r>
            <a:r>
              <a:rPr lang="en-US" sz="2000" dirty="0">
                <a:solidFill>
                  <a:srgbClr val="222222"/>
                </a:solidFill>
                <a:latin typeface="Calibri" panose="020F0502020204030204" pitchFamily="34" charset="0"/>
                <a:cs typeface="Calibri" panose="020F0502020204030204" pitchFamily="34" charset="0"/>
              </a:rPr>
              <a:t>)</a:t>
            </a:r>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49155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0D95F04-BE61-FCAF-E252-0C252452221C}"/>
              </a:ext>
            </a:extLst>
          </p:cNvPr>
          <p:cNvSpPr>
            <a:spLocks noGrp="1"/>
          </p:cNvSpPr>
          <p:nvPr>
            <p:ph type="title"/>
          </p:nvPr>
        </p:nvSpPr>
        <p:spPr>
          <a:xfrm>
            <a:off x="831850" y="491263"/>
            <a:ext cx="10939236" cy="591673"/>
          </a:xfrm>
        </p:spPr>
        <p:txBody>
          <a:bodyPr>
            <a:normAutofit/>
          </a:bodyPr>
          <a:lstStyle/>
          <a:p>
            <a:r>
              <a:rPr lang="en-US" dirty="0"/>
              <a:t>Group Size &amp; Make Up</a:t>
            </a:r>
          </a:p>
        </p:txBody>
      </p:sp>
      <p:sp>
        <p:nvSpPr>
          <p:cNvPr id="6" name="Content Placeholder 5">
            <a:extLst>
              <a:ext uri="{FF2B5EF4-FFF2-40B4-BE49-F238E27FC236}">
                <a16:creationId xmlns:a16="http://schemas.microsoft.com/office/drawing/2014/main" id="{D83A2A41-3B11-2D43-780B-73D578B490D6}"/>
              </a:ext>
            </a:extLst>
          </p:cNvPr>
          <p:cNvSpPr>
            <a:spLocks noGrp="1"/>
          </p:cNvSpPr>
          <p:nvPr>
            <p:ph sz="half" idx="1"/>
          </p:nvPr>
        </p:nvSpPr>
        <p:spPr>
          <a:xfrm>
            <a:off x="838200" y="1233607"/>
            <a:ext cx="10509250" cy="4891889"/>
          </a:xfrm>
        </p:spPr>
        <p:txBody>
          <a:bodyPr vert="horz" lIns="91440" tIns="45720" rIns="91440" bIns="45720" rtlCol="0" anchor="t">
            <a:noAutofit/>
          </a:bodyPr>
          <a:lstStyle/>
          <a:p>
            <a:pPr marL="0" indent="174625">
              <a:spcBef>
                <a:spcPts val="600"/>
              </a:spcBef>
              <a:spcAft>
                <a:spcPts val="300"/>
              </a:spcAft>
              <a:buNone/>
            </a:pPr>
            <a:r>
              <a:rPr lang="en-US" sz="1900" b="1" dirty="0">
                <a:latin typeface="Calibri" panose="020F0502020204030204" pitchFamily="34" charset="0"/>
                <a:cs typeface="Calibri" panose="020F0502020204030204" pitchFamily="34" charset="0"/>
              </a:rPr>
              <a:t>Temporary Committee</a:t>
            </a:r>
          </a:p>
          <a:p>
            <a:pPr marL="465138" lvl="1" indent="-233363">
              <a:spcAft>
                <a:spcPts val="600"/>
              </a:spcAft>
            </a:pPr>
            <a:r>
              <a:rPr lang="en-US" sz="1900" dirty="0">
                <a:latin typeface="Calibri" panose="020F0502020204030204" pitchFamily="34" charset="0"/>
                <a:cs typeface="Calibri" panose="020F0502020204030204" pitchFamily="34" charset="0"/>
              </a:rPr>
              <a:t>11 – 15 members, with staff support</a:t>
            </a:r>
          </a:p>
          <a:p>
            <a:pPr indent="0">
              <a:spcBef>
                <a:spcPts val="600"/>
              </a:spcBef>
              <a:spcAft>
                <a:spcPts val="300"/>
              </a:spcAft>
              <a:buNone/>
            </a:pPr>
            <a:r>
              <a:rPr lang="en-US" sz="1900" b="1" dirty="0">
                <a:latin typeface="Calibri" panose="020F0502020204030204" pitchFamily="34" charset="0"/>
                <a:cs typeface="Calibri" panose="020F0502020204030204" pitchFamily="34" charset="0"/>
              </a:rPr>
              <a:t>Liaison Members </a:t>
            </a:r>
          </a:p>
          <a:p>
            <a:pPr marL="457200">
              <a:spcBef>
                <a:spcPts val="600"/>
              </a:spcBef>
            </a:pPr>
            <a:r>
              <a:rPr lang="en-US" sz="1900" dirty="0">
                <a:latin typeface="Calibri" panose="020F0502020204030204" pitchFamily="34" charset="0"/>
                <a:cs typeface="Calibri" panose="020F0502020204030204" pitchFamily="34" charset="0"/>
              </a:rPr>
              <a:t>City Councilor and Planning Commissioner</a:t>
            </a:r>
          </a:p>
          <a:p>
            <a:pPr indent="0">
              <a:spcBef>
                <a:spcPts val="600"/>
              </a:spcBef>
              <a:buNone/>
            </a:pPr>
            <a:r>
              <a:rPr lang="en-US" sz="1900" b="1" dirty="0">
                <a:latin typeface="Calibri" panose="020F0502020204030204" pitchFamily="34" charset="0"/>
                <a:cs typeface="Calibri" panose="020F0502020204030204" pitchFamily="34" charset="0"/>
              </a:rPr>
              <a:t>Ex Officio Member</a:t>
            </a:r>
          </a:p>
          <a:p>
            <a:pPr marL="457200">
              <a:spcBef>
                <a:spcPts val="600"/>
              </a:spcBef>
            </a:pPr>
            <a:r>
              <a:rPr lang="en-US" sz="1900" dirty="0">
                <a:latin typeface="Calibri" panose="020F0502020204030204" pitchFamily="34" charset="0"/>
                <a:cs typeface="Calibri" panose="020F0502020204030204" pitchFamily="34" charset="0"/>
              </a:rPr>
              <a:t>Bend Park and Recreation District staff member </a:t>
            </a:r>
          </a:p>
          <a:p>
            <a:pPr indent="0">
              <a:spcBef>
                <a:spcPts val="1200"/>
              </a:spcBef>
              <a:spcAft>
                <a:spcPts val="300"/>
              </a:spcAft>
              <a:buNone/>
            </a:pPr>
            <a:r>
              <a:rPr lang="en-US" sz="1900" b="1" dirty="0">
                <a:latin typeface="Calibri" panose="020F0502020204030204" pitchFamily="34" charset="0"/>
                <a:ea typeface="+mn-lt"/>
                <a:cs typeface="Calibri" panose="020F0502020204030204" pitchFamily="34" charset="0"/>
              </a:rPr>
              <a:t>City of Bend Committee Members</a:t>
            </a:r>
            <a:endParaRPr lang="en-US" sz="1900" dirty="0">
              <a:latin typeface="Calibri" panose="020F0502020204030204" pitchFamily="34" charset="0"/>
              <a:cs typeface="Calibri" panose="020F0502020204030204" pitchFamily="34" charset="0"/>
            </a:endParaRPr>
          </a:p>
          <a:p>
            <a:pPr marL="457200">
              <a:spcBef>
                <a:spcPts val="600"/>
              </a:spcBef>
            </a:pPr>
            <a:r>
              <a:rPr lang="en-US" sz="1900" dirty="0">
                <a:latin typeface="Calibri" panose="020F0502020204030204" pitchFamily="34" charset="0"/>
                <a:cs typeface="Calibri" panose="020F0502020204030204" pitchFamily="34" charset="0"/>
              </a:rPr>
              <a:t>Human Rights and Equity Commissioner, Environmental and Climate Committee Member and Affordable Housing Committee Member</a:t>
            </a:r>
            <a:endParaRPr lang="en-US" sz="1900" b="1" dirty="0">
              <a:latin typeface="Calibri" panose="020F0502020204030204" pitchFamily="34" charset="0"/>
              <a:cs typeface="Calibri" panose="020F0502020204030204" pitchFamily="34" charset="0"/>
            </a:endParaRPr>
          </a:p>
          <a:p>
            <a:pPr marL="457200">
              <a:spcBef>
                <a:spcPts val="1200"/>
              </a:spcBef>
              <a:spcAft>
                <a:spcPts val="300"/>
              </a:spcAft>
              <a:buNone/>
            </a:pPr>
            <a:r>
              <a:rPr lang="en-US" sz="1900" b="1" dirty="0">
                <a:latin typeface="Calibri" panose="020F0502020204030204" pitchFamily="34" charset="0"/>
                <a:cs typeface="Calibri" panose="020F0502020204030204" pitchFamily="34" charset="0"/>
              </a:rPr>
              <a:t>Other Members </a:t>
            </a:r>
          </a:p>
          <a:p>
            <a:pPr marL="461963" indent="-233363">
              <a:spcBef>
                <a:spcPts val="600"/>
              </a:spcBef>
            </a:pPr>
            <a:r>
              <a:rPr lang="en-US" sz="1900" dirty="0">
                <a:effectLst/>
                <a:latin typeface="Calibri" panose="020F0502020204030204" pitchFamily="34" charset="0"/>
                <a:ea typeface="Calibri" panose="020F0502020204030204" pitchFamily="34" charset="0"/>
                <a:cs typeface="Calibri" panose="020F0502020204030204" pitchFamily="34" charset="0"/>
              </a:rPr>
              <a:t>Arborist(s), developers of affordable housing, production housing and/or commercial projects, and community members at large including members from one or more community organizations</a:t>
            </a:r>
          </a:p>
          <a:p>
            <a:pPr indent="0">
              <a:spcBef>
                <a:spcPts val="1200"/>
              </a:spcBef>
              <a:spcAft>
                <a:spcPts val="300"/>
              </a:spcAft>
              <a:buNone/>
            </a:pPr>
            <a:r>
              <a:rPr lang="en-US" sz="1900" b="1" dirty="0">
                <a:latin typeface="Calibri" panose="020F0502020204030204" pitchFamily="34" charset="0"/>
                <a:cs typeface="Calibri" panose="020F0502020204030204" pitchFamily="34" charset="0"/>
              </a:rPr>
              <a:t>Staff Support </a:t>
            </a:r>
          </a:p>
          <a:p>
            <a:pPr marL="457200">
              <a:spcBef>
                <a:spcPts val="600"/>
              </a:spcBef>
            </a:pPr>
            <a:r>
              <a:rPr lang="en-US" sz="1900" dirty="0">
                <a:latin typeface="Calibri" panose="020F0502020204030204" pitchFamily="34" charset="0"/>
                <a:cs typeface="Calibri" panose="020F0502020204030204" pitchFamily="34" charset="0"/>
              </a:rPr>
              <a:t>Planning, Engineering, Code Enforcement, Fire, Legal, Utilities and others as needed</a:t>
            </a:r>
          </a:p>
        </p:txBody>
      </p:sp>
    </p:spTree>
    <p:extLst>
      <p:ext uri="{BB962C8B-B14F-4D97-AF65-F5344CB8AC3E}">
        <p14:creationId xmlns:p14="http://schemas.microsoft.com/office/powerpoint/2010/main" val="2939999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A8ED2-7904-C348-B111-9D80ED8447B3}"/>
              </a:ext>
            </a:extLst>
          </p:cNvPr>
          <p:cNvSpPr>
            <a:spLocks noGrp="1"/>
          </p:cNvSpPr>
          <p:nvPr>
            <p:ph type="title"/>
          </p:nvPr>
        </p:nvSpPr>
        <p:spPr/>
        <p:txBody>
          <a:bodyPr/>
          <a:lstStyle/>
          <a:p>
            <a:r>
              <a:rPr lang="en-US" dirty="0">
                <a:latin typeface="+mn-lt"/>
              </a:rPr>
              <a:t>TRUAC – Council Appointed Member June 21</a:t>
            </a:r>
            <a:r>
              <a:rPr lang="en-US" baseline="30000" dirty="0">
                <a:latin typeface="+mn-lt"/>
              </a:rPr>
              <a:t>st</a:t>
            </a:r>
            <a:r>
              <a:rPr lang="en-US" dirty="0">
                <a:latin typeface="+mn-lt"/>
              </a:rPr>
              <a:t> </a:t>
            </a:r>
            <a:endParaRPr lang="en-VE" dirty="0">
              <a:latin typeface="+mn-lt"/>
            </a:endParaRPr>
          </a:p>
        </p:txBody>
      </p:sp>
      <p:sp>
        <p:nvSpPr>
          <p:cNvPr id="5" name="Content Placeholder 4">
            <a:extLst>
              <a:ext uri="{FF2B5EF4-FFF2-40B4-BE49-F238E27FC236}">
                <a16:creationId xmlns:a16="http://schemas.microsoft.com/office/drawing/2014/main" id="{186E4C28-6296-5A3C-2ECF-D2F7DC028A5E}"/>
              </a:ext>
            </a:extLst>
          </p:cNvPr>
          <p:cNvSpPr>
            <a:spLocks noGrp="1"/>
          </p:cNvSpPr>
          <p:nvPr>
            <p:ph sz="half" idx="1"/>
          </p:nvPr>
        </p:nvSpPr>
        <p:spPr>
          <a:xfrm>
            <a:off x="838200" y="1082936"/>
            <a:ext cx="10509250" cy="5448069"/>
          </a:xfrm>
        </p:spPr>
        <p:txBody>
          <a:bodyPr vert="horz" lIns="91440" tIns="45720" rIns="91440" bIns="45720" rtlCol="0" anchor="t">
            <a:normAutofit fontScale="85000" lnSpcReduction="20000"/>
          </a:bodyPr>
          <a:lstStyle/>
          <a:p>
            <a:pPr algn="l">
              <a:buFont typeface="Arial" panose="020B0604020202020204" pitchFamily="34" charset="0"/>
              <a:buChar char="•"/>
            </a:pPr>
            <a:r>
              <a:rPr lang="en-US" sz="1600" b="1" i="0" dirty="0">
                <a:solidFill>
                  <a:srgbClr val="404040"/>
                </a:solidFill>
                <a:effectLst/>
              </a:rPr>
              <a:t>Kathy Austin </a:t>
            </a:r>
            <a:r>
              <a:rPr lang="en-US" sz="1600" b="0" i="0" dirty="0">
                <a:solidFill>
                  <a:srgbClr val="404040"/>
                </a:solidFill>
                <a:effectLst/>
              </a:rPr>
              <a:t>– Affordable Housing Advisory Committee, architect</a:t>
            </a:r>
          </a:p>
          <a:p>
            <a:pPr algn="l">
              <a:buFont typeface="Arial" panose="020B0604020202020204" pitchFamily="34" charset="0"/>
              <a:buChar char="•"/>
            </a:pPr>
            <a:r>
              <a:rPr lang="en-US" sz="1600" b="1" i="0" dirty="0">
                <a:solidFill>
                  <a:srgbClr val="404040"/>
                </a:solidFill>
                <a:effectLst/>
              </a:rPr>
              <a:t>Kavi Chokshi </a:t>
            </a:r>
            <a:r>
              <a:rPr lang="en-US" sz="1600" b="0" i="0" dirty="0">
                <a:solidFill>
                  <a:srgbClr val="404040"/>
                </a:solidFill>
                <a:effectLst/>
              </a:rPr>
              <a:t>– Environment and Climate Committee</a:t>
            </a:r>
          </a:p>
          <a:p>
            <a:pPr algn="l">
              <a:buFont typeface="Arial" panose="020B0604020202020204" pitchFamily="34" charset="0"/>
              <a:buChar char="•"/>
            </a:pPr>
            <a:r>
              <a:rPr lang="en-US" sz="1600" b="1" i="0" dirty="0">
                <a:solidFill>
                  <a:srgbClr val="404040"/>
                </a:solidFill>
                <a:effectLst/>
              </a:rPr>
              <a:t>Manoj </a:t>
            </a:r>
            <a:r>
              <a:rPr lang="en-US" sz="1600" b="1" i="0" dirty="0" err="1">
                <a:solidFill>
                  <a:srgbClr val="404040"/>
                </a:solidFill>
                <a:effectLst/>
              </a:rPr>
              <a:t>Alipuria</a:t>
            </a:r>
            <a:r>
              <a:rPr lang="en-US" sz="1600" b="0" i="0" dirty="0">
                <a:solidFill>
                  <a:srgbClr val="404040"/>
                </a:solidFill>
                <a:effectLst/>
              </a:rPr>
              <a:t> – Human Rights and Equity Commission</a:t>
            </a:r>
          </a:p>
          <a:p>
            <a:pPr algn="l">
              <a:buFont typeface="Arial" panose="020B0604020202020204" pitchFamily="34" charset="0"/>
              <a:buChar char="•"/>
            </a:pPr>
            <a:r>
              <a:rPr lang="en-US" sz="1600" b="1" i="0" dirty="0">
                <a:solidFill>
                  <a:srgbClr val="404040"/>
                </a:solidFill>
                <a:effectLst/>
              </a:rPr>
              <a:t>Gina Franzosa</a:t>
            </a:r>
            <a:r>
              <a:rPr lang="en-US" sz="1600" b="0" i="0" dirty="0">
                <a:solidFill>
                  <a:srgbClr val="404040"/>
                </a:solidFill>
                <a:effectLst/>
              </a:rPr>
              <a:t> – River West Neighborhood Association</a:t>
            </a:r>
          </a:p>
          <a:p>
            <a:pPr algn="l">
              <a:buFont typeface="Arial" panose="020B0604020202020204" pitchFamily="34" charset="0"/>
              <a:buChar char="•"/>
            </a:pPr>
            <a:r>
              <a:rPr lang="en-US" sz="1600" b="1" i="0" dirty="0">
                <a:solidFill>
                  <a:srgbClr val="404040"/>
                </a:solidFill>
                <a:effectLst/>
              </a:rPr>
              <a:t>Brett </a:t>
            </a:r>
            <a:r>
              <a:rPr lang="en-US" sz="1600" b="1" i="0" dirty="0" err="1">
                <a:solidFill>
                  <a:srgbClr val="404040"/>
                </a:solidFill>
                <a:effectLst/>
              </a:rPr>
              <a:t>Huett</a:t>
            </a:r>
            <a:r>
              <a:rPr lang="en-US" sz="1600" b="0" i="0" dirty="0">
                <a:solidFill>
                  <a:srgbClr val="404040"/>
                </a:solidFill>
                <a:effectLst/>
              </a:rPr>
              <a:t> – Arborist</a:t>
            </a:r>
          </a:p>
          <a:p>
            <a:pPr algn="l">
              <a:buFont typeface="Arial" panose="020B0604020202020204" pitchFamily="34" charset="0"/>
              <a:buChar char="•"/>
            </a:pPr>
            <a:r>
              <a:rPr lang="en-US" sz="1600" b="1" i="0" dirty="0">
                <a:solidFill>
                  <a:srgbClr val="404040"/>
                </a:solidFill>
                <a:effectLst/>
              </a:rPr>
              <a:t>Chris Madison</a:t>
            </a:r>
            <a:r>
              <a:rPr lang="en-US" sz="1600" b="0" i="0" dirty="0">
                <a:solidFill>
                  <a:srgbClr val="404040"/>
                </a:solidFill>
                <a:effectLst/>
              </a:rPr>
              <a:t> – Arborist</a:t>
            </a:r>
          </a:p>
          <a:p>
            <a:pPr algn="l">
              <a:buFont typeface="Arial" panose="020B0604020202020204" pitchFamily="34" charset="0"/>
              <a:buChar char="•"/>
            </a:pPr>
            <a:r>
              <a:rPr lang="en-US" sz="1600" b="1" i="0" dirty="0">
                <a:solidFill>
                  <a:srgbClr val="404040"/>
                </a:solidFill>
                <a:effectLst/>
              </a:rPr>
              <a:t>Cory Bittner</a:t>
            </a:r>
            <a:r>
              <a:rPr lang="en-US" sz="1600" b="0" i="0" dirty="0">
                <a:solidFill>
                  <a:srgbClr val="404040"/>
                </a:solidFill>
                <a:effectLst/>
              </a:rPr>
              <a:t> – Pahlisch Homebuilders</a:t>
            </a:r>
          </a:p>
          <a:p>
            <a:pPr algn="l">
              <a:buFont typeface="Arial" panose="020B0604020202020204" pitchFamily="34" charset="0"/>
              <a:buChar char="•"/>
            </a:pPr>
            <a:r>
              <a:rPr lang="en-US" sz="1600" b="1" i="0" dirty="0">
                <a:solidFill>
                  <a:srgbClr val="404040"/>
                </a:solidFill>
                <a:effectLst/>
              </a:rPr>
              <a:t>Morgan Greenwood</a:t>
            </a:r>
            <a:r>
              <a:rPr lang="en-US" sz="1600" b="0" i="0" dirty="0">
                <a:solidFill>
                  <a:srgbClr val="404040"/>
                </a:solidFill>
                <a:effectLst/>
              </a:rPr>
              <a:t> – Central Oregon Builders Association</a:t>
            </a:r>
          </a:p>
          <a:p>
            <a:pPr algn="l">
              <a:buFont typeface="Arial" panose="020B0604020202020204" pitchFamily="34" charset="0"/>
              <a:buChar char="•"/>
            </a:pPr>
            <a:r>
              <a:rPr lang="en-US" sz="1600" b="1" i="0" dirty="0">
                <a:solidFill>
                  <a:srgbClr val="404040"/>
                </a:solidFill>
                <a:effectLst/>
              </a:rPr>
              <a:t>Erik Huffman</a:t>
            </a:r>
            <a:r>
              <a:rPr lang="en-US" sz="1600" b="0" i="0" dirty="0">
                <a:solidFill>
                  <a:srgbClr val="404040"/>
                </a:solidFill>
                <a:effectLst/>
              </a:rPr>
              <a:t> – Civil Engineer</a:t>
            </a:r>
          </a:p>
          <a:p>
            <a:pPr algn="l">
              <a:buFont typeface="Arial" panose="020B0604020202020204" pitchFamily="34" charset="0"/>
              <a:buChar char="•"/>
            </a:pPr>
            <a:r>
              <a:rPr lang="en-US" sz="1600" b="1" i="0" dirty="0">
                <a:solidFill>
                  <a:srgbClr val="404040"/>
                </a:solidFill>
                <a:effectLst/>
              </a:rPr>
              <a:t>Geoff Harris</a:t>
            </a:r>
            <a:r>
              <a:rPr lang="en-US" sz="1600" b="0" i="0" dirty="0">
                <a:solidFill>
                  <a:srgbClr val="404040"/>
                </a:solidFill>
                <a:effectLst/>
              </a:rPr>
              <a:t> – Solaire Homebuilders</a:t>
            </a:r>
          </a:p>
          <a:p>
            <a:pPr algn="l">
              <a:buFont typeface="Arial" panose="020B0604020202020204" pitchFamily="34" charset="0"/>
              <a:buChar char="•"/>
            </a:pPr>
            <a:r>
              <a:rPr lang="en-US" sz="1600" b="1" i="0" dirty="0">
                <a:solidFill>
                  <a:srgbClr val="404040"/>
                </a:solidFill>
                <a:effectLst/>
              </a:rPr>
              <a:t>Kristin Sabo </a:t>
            </a:r>
            <a:r>
              <a:rPr lang="en-US" sz="1600" b="0" i="0" dirty="0">
                <a:solidFill>
                  <a:srgbClr val="404040"/>
                </a:solidFill>
                <a:effectLst/>
              </a:rPr>
              <a:t>– Central Oregon Land Watch</a:t>
            </a:r>
          </a:p>
          <a:p>
            <a:pPr algn="l">
              <a:buFont typeface="Arial" panose="020B0604020202020204" pitchFamily="34" charset="0"/>
              <a:buChar char="•"/>
            </a:pPr>
            <a:r>
              <a:rPr lang="en-US" sz="1600" b="1" i="0" dirty="0">
                <a:solidFill>
                  <a:srgbClr val="404040"/>
                </a:solidFill>
                <a:effectLst/>
              </a:rPr>
              <a:t>Karon Johnson</a:t>
            </a:r>
            <a:r>
              <a:rPr lang="en-US" sz="1600" b="0" i="0" dirty="0">
                <a:solidFill>
                  <a:srgbClr val="404040"/>
                </a:solidFill>
                <a:effectLst/>
              </a:rPr>
              <a:t> – Old Farm Neighborhood Association</a:t>
            </a:r>
          </a:p>
          <a:p>
            <a:pPr algn="l">
              <a:buFont typeface="Arial" panose="020B0604020202020204" pitchFamily="34" charset="0"/>
              <a:buChar char="•"/>
            </a:pPr>
            <a:r>
              <a:rPr lang="en-US" sz="1600" b="1" i="0" dirty="0">
                <a:solidFill>
                  <a:srgbClr val="404040"/>
                </a:solidFill>
                <a:effectLst/>
              </a:rPr>
              <a:t>Jim Roberts</a:t>
            </a:r>
            <a:r>
              <a:rPr lang="en-US" sz="1600" b="0" i="0" dirty="0">
                <a:solidFill>
                  <a:srgbClr val="404040"/>
                </a:solidFill>
                <a:effectLst/>
              </a:rPr>
              <a:t> – At Large</a:t>
            </a:r>
          </a:p>
          <a:p>
            <a:pPr algn="l">
              <a:buFont typeface="Arial" panose="020B0604020202020204" pitchFamily="34" charset="0"/>
              <a:buChar char="•"/>
            </a:pPr>
            <a:r>
              <a:rPr lang="en-US" sz="1600" b="1" i="0" dirty="0">
                <a:solidFill>
                  <a:srgbClr val="404040"/>
                </a:solidFill>
                <a:effectLst/>
              </a:rPr>
              <a:t>Mitch Lex</a:t>
            </a:r>
            <a:r>
              <a:rPr lang="en-US" sz="1600" b="0" i="0" dirty="0">
                <a:solidFill>
                  <a:srgbClr val="404040"/>
                </a:solidFill>
                <a:effectLst/>
              </a:rPr>
              <a:t> – Master’s degree from Oregon State University in Natural Resources</a:t>
            </a:r>
          </a:p>
          <a:p>
            <a:pPr algn="l">
              <a:buFont typeface="Arial" panose="020B0604020202020204" pitchFamily="34" charset="0"/>
              <a:buChar char="•"/>
            </a:pPr>
            <a:r>
              <a:rPr lang="en-US" sz="1600" b="1" i="0" dirty="0">
                <a:solidFill>
                  <a:srgbClr val="404040"/>
                </a:solidFill>
                <a:effectLst/>
              </a:rPr>
              <a:t>Dan Jenkins</a:t>
            </a:r>
            <a:r>
              <a:rPr lang="en-US" sz="1600" b="0" i="0" dirty="0">
                <a:solidFill>
                  <a:srgbClr val="404040"/>
                </a:solidFill>
                <a:effectLst/>
              </a:rPr>
              <a:t> – Landscape architect</a:t>
            </a:r>
          </a:p>
          <a:p>
            <a:pPr marL="0" indent="0" algn="l">
              <a:buNone/>
            </a:pPr>
            <a:r>
              <a:rPr lang="en-US" sz="1600" b="1" i="0" dirty="0">
                <a:solidFill>
                  <a:srgbClr val="404040"/>
                </a:solidFill>
                <a:effectLst/>
              </a:rPr>
              <a:t>Three non-voting members that will serve as liaisons to the committee</a:t>
            </a:r>
          </a:p>
          <a:p>
            <a:pPr algn="l">
              <a:buFont typeface="Arial" panose="020B0604020202020204" pitchFamily="34" charset="0"/>
              <a:buChar char="•"/>
            </a:pPr>
            <a:r>
              <a:rPr lang="en-US" sz="1600" b="1" i="0" dirty="0">
                <a:solidFill>
                  <a:srgbClr val="404040"/>
                </a:solidFill>
                <a:effectLst/>
              </a:rPr>
              <a:t>Bend Mayor Pro-</a:t>
            </a:r>
            <a:r>
              <a:rPr lang="en-US" sz="1600" b="1" i="0" dirty="0" err="1">
                <a:solidFill>
                  <a:srgbClr val="404040"/>
                </a:solidFill>
                <a:effectLst/>
              </a:rPr>
              <a:t>Tem</a:t>
            </a:r>
            <a:r>
              <a:rPr lang="en-US" sz="1600" b="1" i="0" dirty="0">
                <a:solidFill>
                  <a:srgbClr val="404040"/>
                </a:solidFill>
                <a:effectLst/>
              </a:rPr>
              <a:t> Megan Perkins </a:t>
            </a:r>
            <a:r>
              <a:rPr lang="en-US" sz="1600" i="0" dirty="0">
                <a:solidFill>
                  <a:srgbClr val="404040"/>
                </a:solidFill>
                <a:effectLst/>
              </a:rPr>
              <a:t>– City Council </a:t>
            </a:r>
          </a:p>
          <a:p>
            <a:pPr algn="l">
              <a:buFont typeface="Arial" panose="020B0604020202020204" pitchFamily="34" charset="0"/>
              <a:buChar char="•"/>
            </a:pPr>
            <a:r>
              <a:rPr lang="en-US" sz="1600" b="1" i="0" dirty="0">
                <a:solidFill>
                  <a:srgbClr val="404040"/>
                </a:solidFill>
                <a:effectLst/>
              </a:rPr>
              <a:t>Sara Anselment  - </a:t>
            </a:r>
            <a:r>
              <a:rPr lang="en-US" sz="1600" b="0" i="0" dirty="0">
                <a:solidFill>
                  <a:srgbClr val="404040"/>
                </a:solidFill>
                <a:effectLst/>
              </a:rPr>
              <a:t>Bend Parks and Recreation District</a:t>
            </a:r>
          </a:p>
          <a:p>
            <a:pPr algn="l">
              <a:buFont typeface="Arial" panose="020B0604020202020204" pitchFamily="34" charset="0"/>
              <a:buChar char="•"/>
            </a:pPr>
            <a:r>
              <a:rPr lang="en-US" sz="1600" b="1" i="0" dirty="0">
                <a:solidFill>
                  <a:srgbClr val="404040"/>
                </a:solidFill>
                <a:effectLst/>
              </a:rPr>
              <a:t>Sue Gordhammer -</a:t>
            </a:r>
            <a:r>
              <a:rPr lang="en-US" sz="1600" b="0" i="0" dirty="0">
                <a:solidFill>
                  <a:srgbClr val="404040"/>
                </a:solidFill>
                <a:effectLst/>
              </a:rPr>
              <a:t> Bend Planning Commission</a:t>
            </a:r>
          </a:p>
          <a:p>
            <a:pPr marL="914400" indent="-448945">
              <a:buFont typeface="Wingdings" panose="05000000000000000000" pitchFamily="2" charset="2"/>
              <a:buChar char="Ø"/>
            </a:pPr>
            <a:endParaRPr lang="en-US" dirty="0">
              <a:cs typeface="Calibri"/>
            </a:endParaRPr>
          </a:p>
          <a:p>
            <a:pPr marL="914400" indent="-448945">
              <a:buFont typeface="Wingdings" panose="05000000000000000000" pitchFamily="2" charset="2"/>
              <a:buChar char="Ø"/>
            </a:pPr>
            <a:endParaRPr lang="en-US" dirty="0">
              <a:cs typeface="Calibri"/>
            </a:endParaRPr>
          </a:p>
          <a:p>
            <a:pPr marL="0" indent="0">
              <a:buNone/>
            </a:pPr>
            <a:endParaRPr lang="en-US" dirty="0"/>
          </a:p>
        </p:txBody>
      </p:sp>
      <p:pic>
        <p:nvPicPr>
          <p:cNvPr id="3" name="Picture 2" descr="A picture containing night sky&#10;&#10;Description automatically generated">
            <a:extLst>
              <a:ext uri="{FF2B5EF4-FFF2-40B4-BE49-F238E27FC236}">
                <a16:creationId xmlns:a16="http://schemas.microsoft.com/office/drawing/2014/main" id="{F974CA71-6EB5-2C26-E57A-CB9BA2DBE476}"/>
              </a:ext>
            </a:extLst>
          </p:cNvPr>
          <p:cNvPicPr>
            <a:picLocks noChangeAspect="1"/>
          </p:cNvPicPr>
          <p:nvPr/>
        </p:nvPicPr>
        <p:blipFill>
          <a:blip r:embed="rId3">
            <a:duotone>
              <a:schemeClr val="accent4">
                <a:shade val="45000"/>
                <a:satMod val="135000"/>
              </a:schemeClr>
              <a:prstClr val="white"/>
            </a:duotone>
            <a:extLst>
              <a:ext uri="{837473B0-CC2E-450A-ABE3-18F120FF3D39}">
                <a1611:picAttrSrcUrl xmlns:a1611="http://schemas.microsoft.com/office/drawing/2016/11/main" r:id="rId4"/>
              </a:ext>
            </a:extLst>
          </a:blip>
          <a:stretch>
            <a:fillRect/>
          </a:stretch>
        </p:blipFill>
        <p:spPr>
          <a:xfrm>
            <a:off x="9926921" y="4717781"/>
            <a:ext cx="2115428" cy="1813224"/>
          </a:xfrm>
          <a:prstGeom prst="rect">
            <a:avLst/>
          </a:prstGeom>
        </p:spPr>
      </p:pic>
    </p:spTree>
    <p:extLst>
      <p:ext uri="{BB962C8B-B14F-4D97-AF65-F5344CB8AC3E}">
        <p14:creationId xmlns:p14="http://schemas.microsoft.com/office/powerpoint/2010/main" val="170246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F2CDFAD0-82DC-FAE9-8A12-44F96A698807}"/>
              </a:ext>
            </a:extLst>
          </p:cNvPr>
          <p:cNvSpPr>
            <a:spLocks noGrp="1"/>
          </p:cNvSpPr>
          <p:nvPr>
            <p:ph type="title"/>
          </p:nvPr>
        </p:nvSpPr>
        <p:spPr>
          <a:xfrm>
            <a:off x="831850" y="491263"/>
            <a:ext cx="10515600" cy="591673"/>
          </a:xfrm>
        </p:spPr>
        <p:txBody>
          <a:bodyPr/>
          <a:lstStyle/>
          <a:p>
            <a:r>
              <a:rPr lang="en-US" dirty="0"/>
              <a:t>Tree Regulation Code Update Timeline </a:t>
            </a:r>
          </a:p>
        </p:txBody>
      </p:sp>
      <p:pic>
        <p:nvPicPr>
          <p:cNvPr id="5" name="Content Placeholder 4" descr="Timeline&#10;&#10;Description automatically generated">
            <a:extLst>
              <a:ext uri="{FF2B5EF4-FFF2-40B4-BE49-F238E27FC236}">
                <a16:creationId xmlns:a16="http://schemas.microsoft.com/office/drawing/2014/main" id="{2A2E2870-72D3-870F-ED6E-9679EEC6A076}"/>
              </a:ext>
            </a:extLst>
          </p:cNvPr>
          <p:cNvPicPr>
            <a:picLocks noGrp="1" noChangeAspect="1"/>
          </p:cNvPicPr>
          <p:nvPr>
            <p:ph sz="half" idx="1"/>
          </p:nvPr>
        </p:nvPicPr>
        <p:blipFill rotWithShape="1">
          <a:blip r:embed="rId2"/>
          <a:srcRect t="6197"/>
          <a:stretch/>
        </p:blipFill>
        <p:spPr>
          <a:xfrm>
            <a:off x="273379" y="1082936"/>
            <a:ext cx="11473742" cy="4897049"/>
          </a:xfrm>
          <a:noFill/>
        </p:spPr>
      </p:pic>
    </p:spTree>
    <p:extLst>
      <p:ext uri="{BB962C8B-B14F-4D97-AF65-F5344CB8AC3E}">
        <p14:creationId xmlns:p14="http://schemas.microsoft.com/office/powerpoint/2010/main" val="3154786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53D13-EBC3-E4C9-24EC-835BC310194F}"/>
              </a:ext>
            </a:extLst>
          </p:cNvPr>
          <p:cNvSpPr>
            <a:spLocks noGrp="1"/>
          </p:cNvSpPr>
          <p:nvPr>
            <p:ph type="title"/>
          </p:nvPr>
        </p:nvSpPr>
        <p:spPr/>
        <p:txBody>
          <a:bodyPr/>
          <a:lstStyle/>
          <a:p>
            <a:r>
              <a:rPr lang="en-US" dirty="0"/>
              <a:t>Next Steps 		</a:t>
            </a:r>
          </a:p>
        </p:txBody>
      </p:sp>
      <p:sp>
        <p:nvSpPr>
          <p:cNvPr id="3" name="Content Placeholder 2">
            <a:extLst>
              <a:ext uri="{FF2B5EF4-FFF2-40B4-BE49-F238E27FC236}">
                <a16:creationId xmlns:a16="http://schemas.microsoft.com/office/drawing/2014/main" id="{348C5FEC-BED8-3185-3307-1E638D8A5322}"/>
              </a:ext>
            </a:extLst>
          </p:cNvPr>
          <p:cNvSpPr>
            <a:spLocks noGrp="1"/>
          </p:cNvSpPr>
          <p:nvPr>
            <p:ph sz="half" idx="1"/>
          </p:nvPr>
        </p:nvSpPr>
        <p:spPr>
          <a:xfrm>
            <a:off x="574249" y="1243036"/>
            <a:ext cx="10509250" cy="4609408"/>
          </a:xfrm>
        </p:spPr>
        <p:txBody>
          <a:bodyPr>
            <a:normAutofit/>
          </a:bodyPr>
          <a:lstStyle/>
          <a:p>
            <a:pPr marL="0" indent="0">
              <a:buNone/>
            </a:pPr>
            <a:r>
              <a:rPr lang="en-US" dirty="0"/>
              <a:t>Meeting Schedule (Council Chambers and Virtually):</a:t>
            </a:r>
          </a:p>
          <a:p>
            <a:r>
              <a:rPr lang="en-US" dirty="0"/>
              <a:t>1</a:t>
            </a:r>
            <a:r>
              <a:rPr lang="en-US" baseline="30000" dirty="0"/>
              <a:t>st</a:t>
            </a:r>
            <a:r>
              <a:rPr lang="en-US" dirty="0"/>
              <a:t> Meeting - June 28, 1-3 PM</a:t>
            </a:r>
          </a:p>
          <a:p>
            <a:pPr marL="0" marR="0">
              <a:spcBef>
                <a:spcPts val="0"/>
              </a:spcBef>
              <a:spcAft>
                <a:spcPts val="0"/>
              </a:spcAft>
            </a:pPr>
            <a:r>
              <a:rPr lang="en-US" dirty="0">
                <a:effectLst/>
                <a:ea typeface="Calibri" panose="020F0502020204030204" pitchFamily="34" charset="0"/>
              </a:rPr>
              <a:t>2</a:t>
            </a:r>
            <a:r>
              <a:rPr lang="en-US" baseline="30000" dirty="0">
                <a:effectLst/>
                <a:ea typeface="Calibri" panose="020F0502020204030204" pitchFamily="34" charset="0"/>
              </a:rPr>
              <a:t>nd</a:t>
            </a:r>
            <a:r>
              <a:rPr lang="en-US" dirty="0">
                <a:effectLst/>
                <a:ea typeface="Calibri" panose="020F0502020204030204" pitchFamily="34" charset="0"/>
              </a:rPr>
              <a:t> Meeting - July 11, 1-3 PM </a:t>
            </a:r>
          </a:p>
          <a:p>
            <a:pPr marL="0" marR="0">
              <a:spcBef>
                <a:spcPts val="0"/>
              </a:spcBef>
              <a:spcAft>
                <a:spcPts val="0"/>
              </a:spcAft>
            </a:pPr>
            <a:r>
              <a:rPr lang="en-US" dirty="0">
                <a:effectLst/>
                <a:ea typeface="Calibri" panose="020F0502020204030204" pitchFamily="34" charset="0"/>
              </a:rPr>
              <a:t>3</a:t>
            </a:r>
            <a:r>
              <a:rPr lang="en-US" baseline="30000" dirty="0">
                <a:effectLst/>
                <a:ea typeface="Calibri" panose="020F0502020204030204" pitchFamily="34" charset="0"/>
              </a:rPr>
              <a:t>rd</a:t>
            </a:r>
            <a:r>
              <a:rPr lang="en-US" dirty="0">
                <a:effectLst/>
                <a:ea typeface="Calibri" panose="020F0502020204030204" pitchFamily="34" charset="0"/>
              </a:rPr>
              <a:t> Meeting - July 27, 4-6 PM</a:t>
            </a:r>
          </a:p>
          <a:p>
            <a:pPr marL="0" marR="0">
              <a:spcBef>
                <a:spcPts val="0"/>
              </a:spcBef>
              <a:spcAft>
                <a:spcPts val="0"/>
              </a:spcAft>
            </a:pPr>
            <a:r>
              <a:rPr lang="en-US" dirty="0">
                <a:effectLst/>
                <a:ea typeface="Calibri" panose="020F0502020204030204" pitchFamily="34" charset="0"/>
              </a:rPr>
              <a:t>4</a:t>
            </a:r>
            <a:r>
              <a:rPr lang="en-US" baseline="30000" dirty="0">
                <a:effectLst/>
                <a:ea typeface="Calibri" panose="020F0502020204030204" pitchFamily="34" charset="0"/>
              </a:rPr>
              <a:t>th</a:t>
            </a:r>
            <a:r>
              <a:rPr lang="en-US" dirty="0">
                <a:effectLst/>
                <a:ea typeface="Calibri" panose="020F0502020204030204" pitchFamily="34" charset="0"/>
              </a:rPr>
              <a:t> Meeting – August 17, 3-5 PM</a:t>
            </a:r>
          </a:p>
          <a:p>
            <a:pPr marL="0" marR="0">
              <a:spcBef>
                <a:spcPts val="0"/>
              </a:spcBef>
              <a:spcAft>
                <a:spcPts val="0"/>
              </a:spcAft>
            </a:pPr>
            <a:r>
              <a:rPr lang="en-US" dirty="0">
                <a:effectLst/>
                <a:ea typeface="Calibri" panose="020F0502020204030204" pitchFamily="34" charset="0"/>
              </a:rPr>
              <a:t>5</a:t>
            </a:r>
            <a:r>
              <a:rPr lang="en-US" baseline="30000" dirty="0">
                <a:effectLst/>
                <a:ea typeface="Calibri" panose="020F0502020204030204" pitchFamily="34" charset="0"/>
              </a:rPr>
              <a:t>th</a:t>
            </a:r>
            <a:r>
              <a:rPr lang="en-US" dirty="0">
                <a:effectLst/>
                <a:ea typeface="Calibri" panose="020F0502020204030204" pitchFamily="34" charset="0"/>
              </a:rPr>
              <a:t> Meeting  - August 30, 12-2 PM</a:t>
            </a:r>
          </a:p>
          <a:p>
            <a:pPr marL="0" marR="0">
              <a:spcBef>
                <a:spcPts val="0"/>
              </a:spcBef>
              <a:spcAft>
                <a:spcPts val="0"/>
              </a:spcAft>
            </a:pPr>
            <a:endParaRPr lang="en-US" dirty="0">
              <a:ea typeface="Calibri" panose="020F0502020204030204" pitchFamily="34" charset="0"/>
            </a:endParaRPr>
          </a:p>
          <a:p>
            <a:pPr marL="0" marR="0" indent="0">
              <a:spcBef>
                <a:spcPts val="0"/>
              </a:spcBef>
              <a:spcAft>
                <a:spcPts val="0"/>
              </a:spcAft>
              <a:buNone/>
            </a:pPr>
            <a:r>
              <a:rPr lang="en-US" dirty="0">
                <a:hlinkClick r:id="rId2"/>
              </a:rPr>
              <a:t>Tree Regulation Code Update | City of Bend (bendoregon.gov)</a:t>
            </a:r>
            <a:endParaRPr lang="en-US" dirty="0"/>
          </a:p>
          <a:p>
            <a:pPr marL="0" marR="0" indent="0">
              <a:spcBef>
                <a:spcPts val="0"/>
              </a:spcBef>
              <a:spcAft>
                <a:spcPts val="0"/>
              </a:spcAft>
              <a:buNone/>
            </a:pPr>
            <a:endParaRPr lang="en-US" dirty="0">
              <a:ea typeface="Arial" panose="020B0604020202020204" pitchFamily="34" charset="0"/>
            </a:endParaRPr>
          </a:p>
          <a:p>
            <a:pPr marL="0" marR="0" indent="0">
              <a:spcBef>
                <a:spcPts val="0"/>
              </a:spcBef>
              <a:spcAft>
                <a:spcPts val="0"/>
              </a:spcAft>
              <a:buNone/>
            </a:pPr>
            <a:r>
              <a:rPr lang="en-US" sz="1800" i="1" dirty="0">
                <a:effectLst/>
                <a:ea typeface="Arial" panose="020B0604020202020204" pitchFamily="34" charset="0"/>
                <a:hlinkClick r:id="rId2"/>
              </a:rPr>
              <a:t>https://www.bendoregon.gov/city-projects/community-priorities/tree-preservation-code</a:t>
            </a:r>
            <a:endParaRPr lang="en-US" sz="1800" i="1" dirty="0">
              <a:effectLst/>
              <a:ea typeface="Arial" panose="020B0604020202020204" pitchFamily="34" charset="0"/>
            </a:endParaRPr>
          </a:p>
          <a:p>
            <a:pPr marL="0" marR="0" indent="0">
              <a:spcBef>
                <a:spcPts val="0"/>
              </a:spcBef>
              <a:spcAft>
                <a:spcPts val="0"/>
              </a:spcAft>
              <a:buNone/>
            </a:pPr>
            <a:endParaRPr lang="en-US" dirty="0">
              <a:effectLst/>
              <a:ea typeface="Calibri" panose="020F0502020204030204" pitchFamily="34" charset="0"/>
            </a:endParaRPr>
          </a:p>
        </p:txBody>
      </p:sp>
    </p:spTree>
    <p:extLst>
      <p:ext uri="{BB962C8B-B14F-4D97-AF65-F5344CB8AC3E}">
        <p14:creationId xmlns:p14="http://schemas.microsoft.com/office/powerpoint/2010/main" val="2678887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3281AA-8C49-498D-BB7D-21B7FEE8BBB9}"/>
              </a:ext>
            </a:extLst>
          </p:cNvPr>
          <p:cNvSpPr txBox="1"/>
          <p:nvPr/>
        </p:nvSpPr>
        <p:spPr>
          <a:xfrm>
            <a:off x="2280306" y="2921168"/>
            <a:ext cx="8439912" cy="1015663"/>
          </a:xfrm>
          <a:prstGeom prst="rect">
            <a:avLst/>
          </a:prstGeom>
          <a:noFill/>
        </p:spPr>
        <p:txBody>
          <a:bodyPr wrap="square" lIns="91440" tIns="45720" rIns="91440" bIns="45720" rtlCol="0" anchor="t">
            <a:spAutoFit/>
          </a:bodyPr>
          <a:lstStyle/>
          <a:p>
            <a:r>
              <a:rPr lang="en-US" sz="2000" dirty="0"/>
              <a:t>To obtain this information in an alternate format such as Braille, large print, electronic formats, etc. please contact Pauline Hardie at phardie@bendoregon.gov or 541-693-2153; Relay Users Dial 7-1-1.</a:t>
            </a:r>
          </a:p>
        </p:txBody>
      </p:sp>
    </p:spTree>
    <p:extLst>
      <p:ext uri="{BB962C8B-B14F-4D97-AF65-F5344CB8AC3E}">
        <p14:creationId xmlns:p14="http://schemas.microsoft.com/office/powerpoint/2010/main" val="1912660578"/>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000000"/>
      </a:dk2>
      <a:lt2>
        <a:srgbClr val="E7E6E6"/>
      </a:lt2>
      <a:accent1>
        <a:srgbClr val="2B5D80"/>
      </a:accent1>
      <a:accent2>
        <a:srgbClr val="18696D"/>
      </a:accent2>
      <a:accent3>
        <a:srgbClr val="7B476C"/>
      </a:accent3>
      <a:accent4>
        <a:srgbClr val="486A3E"/>
      </a:accent4>
      <a:accent5>
        <a:srgbClr val="E2DF75"/>
      </a:accent5>
      <a:accent6>
        <a:srgbClr val="E0DEBE"/>
      </a:accent6>
      <a:hlink>
        <a:srgbClr val="9B2629"/>
      </a:hlink>
      <a:folHlink>
        <a:srgbClr val="7B476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City of Bend Template.potx" id="{CF06E4B7-CB9A-48FB-A973-2134232A70B6}" vid="{F0628C41-EC6D-4558-A9A1-8AEB1C45EE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026248f0-b968-461f-a166-720658ab945f">HE44K6VEKSHF-2041023873-34009</_dlc_DocId>
    <TaxCatchAll xmlns="026248f0-b968-461f-a166-720658ab945f" xsi:nil="true"/>
    <lcf76f155ced4ddcb4097134ff3c332f xmlns="78aeaf5a-faa6-4122-b8b4-75894005cbd0">
      <Terms xmlns="http://schemas.microsoft.com/office/infopath/2007/PartnerControls"/>
    </lcf76f155ced4ddcb4097134ff3c332f>
    <_dlc_DocIdUrl xmlns="026248f0-b968-461f-a166-720658ab945f">
      <Url>https://bendoregon.sharepoint.com/sites/Legal/_layouts/15/DocIdRedir.aspx?ID=HE44K6VEKSHF-2041023873-34009</Url>
      <Description>HE44K6VEKSHF-2041023873-34009</Description>
    </_dlc_DocIdUrl>
    <SharedWithUsers xmlns="026248f0-b968-461f-a166-720658ab945f">
      <UserInfo>
        <DisplayName>Ian Leitheiser</DisplayName>
        <AccountId>14</AccountId>
        <AccountType/>
      </UserInfo>
      <UserInfo>
        <DisplayName>Colin Stephens</DisplayName>
        <AccountId>122</AccountId>
        <AccountType/>
      </UserInfo>
      <UserInfo>
        <DisplayName>Renee Brooke</DisplayName>
        <AccountId>383</AccountId>
        <AccountType/>
      </UserInfo>
      <UserInfo>
        <DisplayName>Mary Winters</DisplayName>
        <AccountId>15</AccountId>
        <AccountType/>
      </UserInfo>
      <UserInfo>
        <DisplayName>Russell Grayson</DisplayName>
        <AccountId>119</AccountId>
        <AccountType/>
      </UserInfo>
      <UserInfo>
        <DisplayName>Brenna Visser</DisplayName>
        <AccountId>382</AccountId>
        <AccountType/>
      </UserInfo>
    </SharedWithUsers>
    <_ip_UnifiedCompliancePolicyUIAction xmlns="http://schemas.microsoft.com/sharepoint/v3" xsi:nil="true"/>
    <_ip_UnifiedCompliancePolicyProperties xmlns="http://schemas.microsoft.com/sharepoint/v3" xsi:nil="tru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27F3ACABB9D81946AA8ACF58DD55B287" ma:contentTypeVersion="28" ma:contentTypeDescription="Create a new document." ma:contentTypeScope="" ma:versionID="7917d24ab795e72663a27b70d09a6d82">
  <xsd:schema xmlns:xsd="http://www.w3.org/2001/XMLSchema" xmlns:xs="http://www.w3.org/2001/XMLSchema" xmlns:p="http://schemas.microsoft.com/office/2006/metadata/properties" xmlns:ns1="http://schemas.microsoft.com/sharepoint/v3" xmlns:ns2="026248f0-b968-461f-a166-720658ab945f" xmlns:ns3="78aeaf5a-faa6-4122-b8b4-75894005cbd0" targetNamespace="http://schemas.microsoft.com/office/2006/metadata/properties" ma:root="true" ma:fieldsID="3184ff84c3d92aab7d3815e066b28a1b" ns1:_="" ns2:_="" ns3:_="">
    <xsd:import namespace="http://schemas.microsoft.com/sharepoint/v3"/>
    <xsd:import namespace="026248f0-b968-461f-a166-720658ab945f"/>
    <xsd:import namespace="78aeaf5a-faa6-4122-b8b4-75894005cbd0"/>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2:SharedWithUsers" minOccurs="0"/>
                <xsd:element ref="ns2:SharedWithDetail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1:_ip_UnifiedCompliancePolicyProperties" minOccurs="0"/>
                <xsd:element ref="ns1:_ip_UnifiedCompliancePolicyUIAc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26248f0-b968-461f-a166-720658ab945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8" nillable="true" ma:displayName="Taxonomy Catch All Column" ma:hidden="true" ma:list="{96372ed7-c73a-4505-829a-aea5b306a6da}" ma:internalName="TaxCatchAll" ma:showField="CatchAllData" ma:web="026248f0-b968-461f-a166-720658ab945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8aeaf5a-faa6-4122-b8b4-75894005cbd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d33022fe-1e51-4b20-963d-b591020e5c8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5FE4B1-B7CB-4AFF-A681-5A5414B95837}">
  <ds:schemaRefs>
    <ds:schemaRef ds:uri="http://schemas.microsoft.com/sharepoint/events"/>
  </ds:schemaRefs>
</ds:datastoreItem>
</file>

<file path=customXml/itemProps2.xml><?xml version="1.0" encoding="utf-8"?>
<ds:datastoreItem xmlns:ds="http://schemas.openxmlformats.org/officeDocument/2006/customXml" ds:itemID="{3EC1C783-81FF-4189-A878-E4A265C82873}">
  <ds:schemaRefs>
    <ds:schemaRef ds:uri="http://schemas.microsoft.com/sharepoint/v3/contenttype/forms"/>
  </ds:schemaRefs>
</ds:datastoreItem>
</file>

<file path=customXml/itemProps3.xml><?xml version="1.0" encoding="utf-8"?>
<ds:datastoreItem xmlns:ds="http://schemas.openxmlformats.org/officeDocument/2006/customXml" ds:itemID="{93239BE6-6641-43F3-8839-239C7CBB1463}">
  <ds:schemaRefs>
    <ds:schemaRef ds:uri="http://purl.org/dc/terms/"/>
    <ds:schemaRef ds:uri="http://schemas.openxmlformats.org/package/2006/metadata/core-properties"/>
    <ds:schemaRef ds:uri="026248f0-b968-461f-a166-720658ab945f"/>
    <ds:schemaRef ds:uri="http://purl.org/dc/dcmitype/"/>
    <ds:schemaRef ds:uri="http://schemas.microsoft.com/office/infopath/2007/PartnerControls"/>
    <ds:schemaRef ds:uri="http://purl.org/dc/elements/1.1/"/>
    <ds:schemaRef ds:uri="http://schemas.microsoft.com/office/2006/documentManagement/types"/>
    <ds:schemaRef ds:uri="http://schemas.microsoft.com/sharepoint/v3"/>
    <ds:schemaRef ds:uri="78aeaf5a-faa6-4122-b8b4-75894005cbd0"/>
    <ds:schemaRef ds:uri="http://schemas.microsoft.com/office/2006/metadata/properties"/>
    <ds:schemaRef ds:uri="http://www.w3.org/XML/1998/namespace"/>
  </ds:schemaRefs>
</ds:datastoreItem>
</file>

<file path=customXml/itemProps4.xml><?xml version="1.0" encoding="utf-8"?>
<ds:datastoreItem xmlns:ds="http://schemas.openxmlformats.org/officeDocument/2006/customXml" ds:itemID="{7A21726A-24ED-448A-9719-C5DA71E8E1F5}">
  <ds:schemaRefs>
    <ds:schemaRef ds:uri="026248f0-b968-461f-a166-720658ab945f"/>
    <ds:schemaRef ds:uri="78aeaf5a-faa6-4122-b8b4-75894005cbd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2022 City of Bend Template</Template>
  <TotalTime>2137</TotalTime>
  <Words>707</Words>
  <Application>Microsoft Office PowerPoint</Application>
  <PresentationFormat>Widescreen</PresentationFormat>
  <Paragraphs>70</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Wingdings</vt:lpstr>
      <vt:lpstr>Office Theme</vt:lpstr>
      <vt:lpstr>Tree Regulation Update Advisory Committee (TRUAC) </vt:lpstr>
      <vt:lpstr>Tree Regulation Code Update </vt:lpstr>
      <vt:lpstr>Council Temporary Committees  </vt:lpstr>
      <vt:lpstr>Group Size &amp; Make Up</vt:lpstr>
      <vt:lpstr>TRUAC – Council Appointed Member June 21st </vt:lpstr>
      <vt:lpstr>Tree Regulation Code Update Timeline </vt:lpstr>
      <vt:lpstr>Next Steps   </vt:lpstr>
      <vt:lpstr>PowerPoint Presentation</vt:lpstr>
    </vt:vector>
  </TitlesOfParts>
  <Company>City of Bend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Pauline Hardie</dc:creator>
  <cp:lastModifiedBy>Pauline Hardie</cp:lastModifiedBy>
  <cp:revision>12</cp:revision>
  <dcterms:created xsi:type="dcterms:W3CDTF">2023-04-25T23:55:15Z</dcterms:created>
  <dcterms:modified xsi:type="dcterms:W3CDTF">2023-06-27T21:16:31Z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0x01010027F3ACABB9D81946AA8ACF58DD55B287</vt:lpwstr>
  </property>
  <property fmtid="{D5CDD505-2E9C-101B-9397-08002B2CF9AE}" pid="4" name="_dlc_DocIdItemGuid">
    <vt:lpwstr>eeb2fa8d-448b-4c83-af2b-576507cf4cfe</vt:lpwstr>
  </property>
</Properties>
</file>