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4"/>
  </p:notesMasterIdLst>
  <p:sldIdLst>
    <p:sldId id="263" r:id="rId6"/>
    <p:sldId id="264" r:id="rId7"/>
    <p:sldId id="258" r:id="rId8"/>
    <p:sldId id="259" r:id="rId9"/>
    <p:sldId id="260" r:id="rId10"/>
    <p:sldId id="265" r:id="rId11"/>
    <p:sldId id="262" r:id="rId12"/>
    <p:sldId id="261" r:id="rId13"/>
  </p:sldIdLst>
  <p:sldSz cx="12192000" cy="6858000"/>
  <p:notesSz cx="6858000" cy="9144000"/>
  <p:defaultTextStyle>
    <a:defPPr>
      <a:defRPr lang="en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6A3F"/>
    <a:srgbClr val="7C476D"/>
    <a:srgbClr val="19696E"/>
    <a:srgbClr val="2C5D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EB79A0-8C1F-DAF8-3F87-DADB8C157EAF}" v="7" dt="2023-04-14T15:44:15.096"/>
    <p1510:client id="{B0A4C81D-D4CF-1EDE-89D1-4F89F9FA37D4}" v="12" dt="2023-04-10T16:35:16.9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0C1954-B190-8A48-B726-6C8D1730B606}" type="datetimeFigureOut">
              <a:rPr lang="en-VE" smtClean="0"/>
              <a:t>04/19/2023</a:t>
            </a:fld>
            <a:endParaRPr lang="en-V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18DE4-D3C1-9A47-8022-E43917FD018D}" type="slidenum">
              <a:rPr lang="en-VE" smtClean="0"/>
              <a:t>‹#›</a:t>
            </a:fld>
            <a:endParaRPr lang="en-VE"/>
          </a:p>
        </p:txBody>
      </p:sp>
    </p:spTree>
    <p:extLst>
      <p:ext uri="{BB962C8B-B14F-4D97-AF65-F5344CB8AC3E}">
        <p14:creationId xmlns:p14="http://schemas.microsoft.com/office/powerpoint/2010/main" val="957443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SEAP - Focus on bigger trees</a:t>
            </a:r>
          </a:p>
          <a:p>
            <a:endParaRPr lang="en-US"/>
          </a:p>
          <a:p>
            <a:r>
              <a:rPr lang="en-US"/>
              <a:t>Public Engage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B18DE4-D3C1-9A47-8022-E43917FD018D}" type="slidenum">
              <a:rPr lang="en-VE" smtClean="0"/>
              <a:t>2</a:t>
            </a:fld>
            <a:endParaRPr lang="en-VE"/>
          </a:p>
        </p:txBody>
      </p:sp>
    </p:spTree>
    <p:extLst>
      <p:ext uri="{BB962C8B-B14F-4D97-AF65-F5344CB8AC3E}">
        <p14:creationId xmlns:p14="http://schemas.microsoft.com/office/powerpoint/2010/main" val="2813500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5591-3CD0-7A49-AD04-9BE7752353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7505" y="2534032"/>
            <a:ext cx="9144000" cy="1074542"/>
          </a:xfrm>
        </p:spPr>
        <p:txBody>
          <a:bodyPr anchor="b"/>
          <a:lstStyle>
            <a:lvl1pPr algn="l">
              <a:defRPr sz="5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7C970-D7A4-E444-B068-3C8DB778BC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7505" y="3700649"/>
            <a:ext cx="9144000" cy="718950"/>
          </a:xfrm>
        </p:spPr>
        <p:txBody>
          <a:bodyPr/>
          <a:lstStyle>
            <a:lvl1pPr marL="0" indent="0" algn="l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Add Presenter Name</a:t>
            </a:r>
            <a:endParaRPr lang="en-VE"/>
          </a:p>
        </p:txBody>
      </p:sp>
      <p:pic>
        <p:nvPicPr>
          <p:cNvPr id="5" name="Picture 4" descr="City of Bend logo.">
            <a:extLst>
              <a:ext uri="{FF2B5EF4-FFF2-40B4-BE49-F238E27FC236}">
                <a16:creationId xmlns:a16="http://schemas.microsoft.com/office/drawing/2014/main" id="{A965FAFB-CDDC-E045-8742-977503756E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21514" y="-519222"/>
            <a:ext cx="2782556" cy="2782556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BD48BE4-A4C6-415F-9BBC-7E2E3CEF7C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7413" y="4713288"/>
            <a:ext cx="4614862" cy="6477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Add Presentation Date</a:t>
            </a:r>
          </a:p>
        </p:txBody>
      </p:sp>
    </p:spTree>
    <p:extLst>
      <p:ext uri="{BB962C8B-B14F-4D97-AF65-F5344CB8AC3E}">
        <p14:creationId xmlns:p14="http://schemas.microsoft.com/office/powerpoint/2010/main" val="2017700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terials in Alternate Format Requ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CAA3028-A474-4E41-B871-23F09796D448}"/>
              </a:ext>
            </a:extLst>
          </p:cNvPr>
          <p:cNvSpPr txBox="1">
            <a:spLocks/>
          </p:cNvSpPr>
          <p:nvPr userDrawn="1"/>
        </p:nvSpPr>
        <p:spPr>
          <a:xfrm>
            <a:off x="831850" y="491263"/>
            <a:ext cx="10515600" cy="59167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200" b="1" i="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Accommodation Information for People with Disabilities</a:t>
            </a:r>
          </a:p>
        </p:txBody>
      </p:sp>
      <p:pic>
        <p:nvPicPr>
          <p:cNvPr id="1025" name="image10.png" descr="ISA Wheelchair icon.">
            <a:extLst>
              <a:ext uri="{FF2B5EF4-FFF2-40B4-BE49-F238E27FC236}">
                <a16:creationId xmlns:a16="http://schemas.microsoft.com/office/drawing/2014/main" id="{360BB738-557D-E243-8A8C-FEE37D7365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" b="1923"/>
          <a:stretch>
            <a:fillRect/>
          </a:stretch>
        </p:blipFill>
        <p:spPr bwMode="auto">
          <a:xfrm>
            <a:off x="961220" y="2868612"/>
            <a:ext cx="1165226" cy="112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53D9D1-CFBC-0B42-B5B8-5D34BDD25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87350" y="6007509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207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Lake">
    <p:bg>
      <p:bgPr>
        <a:solidFill>
          <a:srgbClr val="2C5D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04452"/>
            <a:ext cx="10515600" cy="1500187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4C212-F8CB-A647-B790-A943715F174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84027"/>
            <a:ext cx="10515600" cy="1500187"/>
          </a:xfr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Add Subhead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54A158-970F-D14B-B0E6-D0C7E7224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99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Juniper">
    <p:bg>
      <p:bgPr>
        <a:solidFill>
          <a:srgbClr val="1969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04452"/>
            <a:ext cx="10515600" cy="1500187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4C212-F8CB-A647-B790-A943715F174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84027"/>
            <a:ext cx="10515600" cy="1500187"/>
          </a:xfr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Add Subhead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3102CE-9BFC-6449-8058-FE562ACF3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009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Mountain">
    <p:bg>
      <p:bgPr>
        <a:solidFill>
          <a:srgbClr val="7C47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04452"/>
            <a:ext cx="10515600" cy="1500187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4C212-F8CB-A647-B790-A943715F174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84027"/>
            <a:ext cx="10515600" cy="1500187"/>
          </a:xfr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Add Subhead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6342EC-7D97-6F47-9DDC-66A8C83DC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09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12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Pine">
    <p:bg>
      <p:bgPr>
        <a:solidFill>
          <a:srgbClr val="496A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04452"/>
            <a:ext cx="10515600" cy="1500187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4C212-F8CB-A647-B790-A943715F174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84027"/>
            <a:ext cx="10515600" cy="1500187"/>
          </a:xfr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Add Subhead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4BD011-A7AC-9B47-9607-BC3CCB52C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024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FF70D-A0F3-234A-B753-E2E3BA6B4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3608"/>
            <a:ext cx="5181600" cy="460940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AE70D-0521-9746-A552-6E1F940E3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33608"/>
            <a:ext cx="5181600" cy="460940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73E4F95-2580-5041-AA53-06498328D8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/>
          <a:lstStyle>
            <a:lvl1pPr algn="l">
              <a:defRPr sz="3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2604A7-835F-5542-AF13-CDFDFC9C8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13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/>
          <a:lstStyle>
            <a:lvl1pPr algn="l">
              <a:defRPr sz="3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C21CD76-25D5-594E-ADEB-CB807E589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3608"/>
            <a:ext cx="10509250" cy="460940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88EB05-96E1-004A-811C-99412A462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598958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14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D87D0-B602-114E-A444-F8DA966428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112838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Add Title</a:t>
            </a:r>
            <a:endParaRPr lang="en-V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DFC80-E65C-D74C-8074-207303D8C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393193"/>
            <a:ext cx="6172200" cy="546785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D7A09-E74F-D346-A311-2AAE4E50A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70038"/>
            <a:ext cx="3932237" cy="42989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DFA95E-CAD7-1149-BA4B-CCB6DF3DC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3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068B354-1D8B-D84B-84EB-5BB9CF9B0F1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13816" y="3421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VE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B523BF7-C542-FB4F-8048-2B4489E5C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/>
          <a:lstStyle>
            <a:lvl1pPr algn="l">
              <a:defRPr sz="3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CFB0686-C626-E548-80D4-E39FC23F4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15213" y="1234459"/>
            <a:ext cx="3932237" cy="4389082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EB47C4A-270D-F348-9128-DCB2B6048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3815" y="1234458"/>
            <a:ext cx="6417301" cy="438908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C9E1D7-3928-844F-A018-CA9A7F3A31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87350" y="6007509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6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BE9E81-4F3D-E044-B745-2E9D43C9E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0F2F3-C089-C54E-9F4F-4BB94AB92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3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</p:spTree>
    <p:extLst>
      <p:ext uri="{BB962C8B-B14F-4D97-AF65-F5344CB8AC3E}">
        <p14:creationId xmlns:p14="http://schemas.microsoft.com/office/powerpoint/2010/main" val="1353596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8" r:id="rId3"/>
    <p:sldLayoutId id="2147483659" r:id="rId4"/>
    <p:sldLayoutId id="2147483660" r:id="rId5"/>
    <p:sldLayoutId id="2147483652" r:id="rId6"/>
    <p:sldLayoutId id="2147483661" r:id="rId7"/>
    <p:sldLayoutId id="2147483656" r:id="rId8"/>
    <p:sldLayoutId id="2147483654" r:id="rId9"/>
    <p:sldLayoutId id="2147483662" r:id="rId10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pixabay.com/p-2869541/?no_redirec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3E3A9-20B0-4D28-A229-33148C2D7B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7505" y="2315771"/>
            <a:ext cx="9144000" cy="1074542"/>
          </a:xfrm>
        </p:spPr>
        <p:txBody>
          <a:bodyPr/>
          <a:lstStyle/>
          <a:p>
            <a:r>
              <a:rPr lang="en-US">
                <a:latin typeface="+mn-lt"/>
              </a:rPr>
              <a:t>Stewardship Committee	</a:t>
            </a:r>
            <a:r>
              <a:rPr lang="en-US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EC079-40D0-4D24-B7D1-FBFA8F586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7505" y="3467688"/>
            <a:ext cx="9144000" cy="1245599"/>
          </a:xfrm>
        </p:spPr>
        <p:txBody>
          <a:bodyPr>
            <a:normAutofit fontScale="92500" lnSpcReduction="10000"/>
          </a:bodyPr>
          <a:lstStyle/>
          <a:p>
            <a:r>
              <a:rPr lang="en-US">
                <a:latin typeface="+mn-lt"/>
              </a:rPr>
              <a:t>Colin Stephens, Community and Economic Development Director</a:t>
            </a:r>
          </a:p>
          <a:p>
            <a:r>
              <a:rPr lang="en-US">
                <a:latin typeface="+mn-lt"/>
              </a:rPr>
              <a:t>Renee Brooke, Planning Manager</a:t>
            </a:r>
          </a:p>
          <a:p>
            <a:r>
              <a:rPr lang="en-US">
                <a:latin typeface="+mn-lt"/>
              </a:rPr>
              <a:t>Pauline Hardie, Senior Planner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CF0E2E-028B-48B4-9506-C629B33D01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87505" y="4805361"/>
            <a:ext cx="4614862" cy="647700"/>
          </a:xfrm>
        </p:spPr>
        <p:txBody>
          <a:bodyPr>
            <a:normAutofit/>
          </a:bodyPr>
          <a:lstStyle/>
          <a:p>
            <a:r>
              <a:rPr lang="en-US" sz="2000">
                <a:latin typeface="+mn-lt"/>
              </a:rPr>
              <a:t>04 14 23</a:t>
            </a:r>
          </a:p>
        </p:txBody>
      </p:sp>
    </p:spTree>
    <p:extLst>
      <p:ext uri="{BB962C8B-B14F-4D97-AF65-F5344CB8AC3E}">
        <p14:creationId xmlns:p14="http://schemas.microsoft.com/office/powerpoint/2010/main" val="3854000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32540-CF21-E11F-BF89-E86422169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Tree Code Update Advisory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1AB2D-330A-4E6B-7C0C-2918B1302CA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On March 15, City Council:</a:t>
            </a:r>
          </a:p>
          <a:p>
            <a:pPr lvl="1">
              <a:spcAft>
                <a:spcPts val="600"/>
              </a:spcAft>
            </a:pPr>
            <a:r>
              <a:rPr lang="en-US"/>
              <a:t>Directed staff to prepare code updates to regulate trees with/through development applications.</a:t>
            </a:r>
          </a:p>
          <a:p>
            <a:pPr lvl="2">
              <a:spcAft>
                <a:spcPts val="600"/>
              </a:spcAft>
            </a:pPr>
            <a:r>
              <a:rPr lang="en-US"/>
              <a:t>Apply to large scale developments</a:t>
            </a:r>
          </a:p>
          <a:p>
            <a:pPr lvl="2">
              <a:spcAft>
                <a:spcPts val="600"/>
              </a:spcAft>
            </a:pPr>
            <a:r>
              <a:rPr lang="en-US"/>
              <a:t>Protect larger trees (Southeast Area Plan)</a:t>
            </a:r>
          </a:p>
          <a:p>
            <a:pPr lvl="2">
              <a:spcAft>
                <a:spcPts val="600"/>
              </a:spcAft>
            </a:pPr>
            <a:r>
              <a:rPr lang="en-US"/>
              <a:t>Balance tree protection and housing </a:t>
            </a:r>
          </a:p>
          <a:p>
            <a:pPr lvl="1"/>
            <a:r>
              <a:rPr lang="en-US"/>
              <a:t>Requested formation of a committee to advise and make recommendations on potential code updates	</a:t>
            </a:r>
          </a:p>
        </p:txBody>
      </p:sp>
      <p:pic>
        <p:nvPicPr>
          <p:cNvPr id="7" name="Picture 6" descr="A picture containing night sky&#10;&#10;Description automatically generated">
            <a:extLst>
              <a:ext uri="{FF2B5EF4-FFF2-40B4-BE49-F238E27FC236}">
                <a16:creationId xmlns:a16="http://schemas.microsoft.com/office/drawing/2014/main" id="{2526BE53-967F-76CE-0FBF-436C2C44B8E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8980142" y="4442646"/>
            <a:ext cx="2757407" cy="2363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92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7C09399-F287-2FF1-EEE0-9B56BB1E8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Council Temporary Committees </a:t>
            </a:r>
            <a:r>
              <a:rPr lang="en-US" sz="2200"/>
              <a:t>(Staff Recommendation)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A4C481-BE0E-FA59-0C99-1D7BD58B2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3608"/>
            <a:ext cx="10509250" cy="498121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b="0" i="0">
                <a:solidFill>
                  <a:srgbClr val="222222"/>
                </a:solidFill>
                <a:effectLst/>
              </a:rPr>
              <a:t>Council may establish temporary committees by resolution to address specific issues or to engage in specific tasks, within identified time frames, to make recommendations to Council.</a:t>
            </a:r>
            <a:r>
              <a:rPr lang="en-US">
                <a:solidFill>
                  <a:srgbClr val="222222"/>
                </a:solidFill>
              </a:rPr>
              <a:t> </a:t>
            </a:r>
            <a:endParaRPr lang="en-US" b="0" i="0">
              <a:solidFill>
                <a:srgbClr val="222222"/>
              </a:solidFill>
              <a:effectLst/>
            </a:endParaRP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b="0" i="0">
                <a:solidFill>
                  <a:srgbClr val="222222"/>
                </a:solidFill>
                <a:effectLst/>
              </a:rPr>
              <a:t> Exa</a:t>
            </a:r>
            <a:r>
              <a:rPr lang="en-US">
                <a:solidFill>
                  <a:srgbClr val="222222"/>
                </a:solidFill>
              </a:rPr>
              <a:t>mples: </a:t>
            </a:r>
            <a:r>
              <a:rPr lang="en-US" b="0" i="0">
                <a:solidFill>
                  <a:srgbClr val="222222"/>
                </a:solidFill>
                <a:effectLst/>
              </a:rPr>
              <a:t>Task forces, ad hoc or advisory committees </a:t>
            </a:r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222222"/>
                </a:solidFill>
              </a:rPr>
              <a:t>S</a:t>
            </a:r>
            <a:r>
              <a:rPr lang="en-US" b="0" i="0">
                <a:solidFill>
                  <a:srgbClr val="222222"/>
                </a:solidFill>
                <a:effectLst/>
              </a:rPr>
              <a:t>cope &amp; responsibilities are established in the </a:t>
            </a:r>
            <a:r>
              <a:rPr lang="en-US">
                <a:solidFill>
                  <a:srgbClr val="222222"/>
                </a:solidFill>
              </a:rPr>
              <a:t>enabling resolution </a:t>
            </a:r>
            <a:endParaRPr lang="en-US" b="0" i="0">
              <a:solidFill>
                <a:srgbClr val="222222"/>
              </a:solidFill>
              <a:effectLst/>
            </a:endParaRPr>
          </a:p>
          <a:p>
            <a:pPr>
              <a:lnSpc>
                <a:spcPct val="100000"/>
              </a:lnSpc>
            </a:pPr>
            <a:r>
              <a:rPr lang="en-US" b="0" i="0">
                <a:solidFill>
                  <a:srgbClr val="222222"/>
                </a:solidFill>
                <a:effectLst/>
              </a:rPr>
              <a:t>Subject to Public Meetings Law since </a:t>
            </a:r>
            <a:r>
              <a:rPr lang="en-US">
                <a:solidFill>
                  <a:srgbClr val="222222"/>
                </a:solidFill>
              </a:rPr>
              <a:t>they will </a:t>
            </a:r>
            <a:r>
              <a:rPr lang="en-US" b="0" i="0">
                <a:solidFill>
                  <a:srgbClr val="222222"/>
                </a:solidFill>
                <a:effectLst/>
              </a:rPr>
              <a:t>be making a recommendation to Council</a:t>
            </a:r>
          </a:p>
          <a:p>
            <a:pPr marL="233045" lvl="1" indent="-233045">
              <a:lnSpc>
                <a:spcPct val="100000"/>
              </a:lnSpc>
            </a:pPr>
            <a:r>
              <a:rPr lang="en-US" b="0" i="0">
                <a:solidFill>
                  <a:srgbClr val="222222"/>
                </a:solidFill>
                <a:effectLst/>
              </a:rPr>
              <a:t>Meetings open to the public</a:t>
            </a:r>
            <a:endParaRPr lang="en-VE">
              <a:cs typeface="Calibri" panose="020F0502020204030204"/>
            </a:endParaRPr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222222"/>
                </a:solidFill>
              </a:rPr>
              <a:t>Committee makes recommendations, Council makes decisions (e.g.,</a:t>
            </a:r>
            <a:r>
              <a:rPr lang="en-US" b="0" i="0">
                <a:solidFill>
                  <a:srgbClr val="222222"/>
                </a:solidFill>
                <a:effectLst/>
              </a:rPr>
              <a:t> follow the committee’s recommendations, change the recommendations, reject the recommendations, refer the action back to the committee or take any other action the Council deems appropriate</a:t>
            </a:r>
            <a:r>
              <a:rPr lang="en-US">
                <a:solidFill>
                  <a:srgbClr val="222222"/>
                </a:solidFill>
              </a:rPr>
              <a:t>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928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3D19D-D442-8248-AA2C-73F65890B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222222"/>
                </a:solidFill>
                <a:effectLst/>
              </a:rPr>
              <a:t>City Manager Advisory Groups</a:t>
            </a:r>
            <a:endParaRPr lang="en-V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978DD-5C25-5347-8924-3CF15A85FB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3608"/>
            <a:ext cx="10509250" cy="496571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0" i="0">
                <a:solidFill>
                  <a:srgbClr val="222222"/>
                </a:solidFill>
                <a:effectLst/>
              </a:rPr>
              <a:t>City Manager may create informal or more structured groups for obtaining information, studying an issue related to a Council goal or providing community input on a matter of interest.</a:t>
            </a:r>
            <a:r>
              <a:rPr lang="en-US">
                <a:solidFill>
                  <a:srgbClr val="222222"/>
                </a:solidFill>
              </a:rPr>
              <a:t> </a:t>
            </a:r>
            <a:endParaRPr lang="en-US" b="0" i="0">
              <a:solidFill>
                <a:srgbClr val="222222"/>
              </a:solidFill>
              <a:effectLst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>
                <a:solidFill>
                  <a:srgbClr val="222222"/>
                </a:solidFill>
              </a:rPr>
              <a:t> Examples: T</a:t>
            </a:r>
            <a:r>
              <a:rPr lang="en-US" b="0" i="0">
                <a:solidFill>
                  <a:srgbClr val="222222"/>
                </a:solidFill>
                <a:effectLst/>
              </a:rPr>
              <a:t>echnical advisory groups, focus groups, task forces, evaluation teams, &amp; steering committees (Shelter Code Update)</a:t>
            </a:r>
          </a:p>
          <a:p>
            <a:r>
              <a:rPr lang="en-US" b="0" i="0">
                <a:solidFill>
                  <a:srgbClr val="222222"/>
                </a:solidFill>
                <a:effectLst/>
              </a:rPr>
              <a:t>Group may give feedback or make a report or recommendation to the City Manager or staff or help present the recommendation to the Council</a:t>
            </a:r>
          </a:p>
          <a:p>
            <a:r>
              <a:rPr lang="en-US" b="0" i="0">
                <a:solidFill>
                  <a:srgbClr val="222222"/>
                </a:solidFill>
                <a:effectLst/>
              </a:rPr>
              <a:t>May or may not be subject to the Public Meetings Laws</a:t>
            </a:r>
            <a:r>
              <a:rPr lang="en-US">
                <a:solidFill>
                  <a:srgbClr val="222222"/>
                </a:solidFill>
              </a:rPr>
              <a:t>, depending on the tasks</a:t>
            </a:r>
            <a:endParaRPr lang="en-US" b="0" i="0">
              <a:solidFill>
                <a:srgbClr val="222222"/>
              </a:solidFill>
              <a:effectLst/>
              <a:cs typeface="Calibri" panose="020F0502020204030204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0" i="0">
                <a:solidFill>
                  <a:srgbClr val="222222"/>
                </a:solidFill>
                <a:effectLst/>
              </a:rPr>
              <a:t>Subject to Public Meetings Law since </a:t>
            </a:r>
            <a:r>
              <a:rPr lang="en-US">
                <a:solidFill>
                  <a:srgbClr val="222222"/>
                </a:solidFill>
              </a:rPr>
              <a:t>they will </a:t>
            </a:r>
            <a:r>
              <a:rPr lang="en-US" b="0" i="0">
                <a:solidFill>
                  <a:srgbClr val="222222"/>
                </a:solidFill>
                <a:effectLst/>
              </a:rPr>
              <a:t>be making a recommendation to Council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0" i="0">
                <a:solidFill>
                  <a:srgbClr val="222222"/>
                </a:solidFill>
                <a:effectLst/>
              </a:rPr>
              <a:t>Meetings open to the public</a:t>
            </a:r>
            <a:endParaRPr lang="en-VE"/>
          </a:p>
        </p:txBody>
      </p:sp>
    </p:spTree>
    <p:extLst>
      <p:ext uri="{BB962C8B-B14F-4D97-AF65-F5344CB8AC3E}">
        <p14:creationId xmlns:p14="http://schemas.microsoft.com/office/powerpoint/2010/main" val="418947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0D95F04-BE61-FCAF-E252-0C2524522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Group Size and Make Up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3A2A41-3B11-2D43-780B-73D578B490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3607"/>
            <a:ext cx="10509250" cy="489188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/>
              <a:t>Staff recommends 11 – 15 members, with staff support</a:t>
            </a:r>
          </a:p>
          <a:p>
            <a:pPr indent="0">
              <a:buNone/>
            </a:pPr>
            <a:r>
              <a:rPr lang="en-US" sz="2000" b="1" dirty="0"/>
              <a:t>Liaison Members </a:t>
            </a:r>
            <a:endParaRPr lang="en-US" sz="2000" b="1" dirty="0">
              <a:cs typeface="Calibri"/>
            </a:endParaRPr>
          </a:p>
          <a:p>
            <a:pPr marL="457200"/>
            <a:r>
              <a:rPr lang="en-US" sz="2000" dirty="0"/>
              <a:t>City Councilor and Planning Commissioner</a:t>
            </a:r>
            <a:endParaRPr lang="en-US" sz="2000" dirty="0">
              <a:cs typeface="Calibri"/>
            </a:endParaRPr>
          </a:p>
          <a:p>
            <a:pPr indent="0">
              <a:buNone/>
            </a:pPr>
            <a:r>
              <a:rPr lang="en-US" sz="2000" b="1" dirty="0">
                <a:ea typeface="+mn-lt"/>
                <a:cs typeface="+mn-lt"/>
              </a:rPr>
              <a:t>City of Bend Committee Members</a:t>
            </a:r>
            <a:endParaRPr lang="en-US" sz="2000" dirty="0">
              <a:cs typeface="Calibri" panose="020F0502020204030204"/>
            </a:endParaRPr>
          </a:p>
          <a:p>
            <a:pPr marL="457200"/>
            <a:r>
              <a:rPr lang="en-US" sz="2000" dirty="0"/>
              <a:t>Human Rights &amp; Equity Commissioner, Environmental &amp; Climate Committee Member, Affordable Housing Committee Member, Neighborhood Leadership Alliance Committee Member</a:t>
            </a:r>
            <a:endParaRPr lang="en-US" sz="2000" b="1" dirty="0"/>
          </a:p>
          <a:p>
            <a:pPr marL="457200">
              <a:spcBef>
                <a:spcPts val="600"/>
              </a:spcBef>
              <a:buNone/>
            </a:pPr>
            <a:r>
              <a:rPr lang="en-US" sz="2000" b="1" dirty="0"/>
              <a:t>Other Members </a:t>
            </a:r>
            <a:endParaRPr lang="en-US" sz="2000" b="1" dirty="0">
              <a:cs typeface="Calibri"/>
            </a:endParaRPr>
          </a:p>
          <a:p>
            <a:pPr marL="571500" indent="-342900">
              <a:spcBef>
                <a:spcPts val="600"/>
              </a:spcBef>
            </a:pPr>
            <a:r>
              <a:rPr lang="en-US" sz="2000" dirty="0"/>
              <a:t>Arborist, affordable housing developer, production developers, commercial developer, a neighborhood association, Bend Park and Recreation District, community organizations, other? </a:t>
            </a:r>
            <a:endParaRPr lang="en-US" sz="2000" dirty="0">
              <a:cs typeface="Calibri"/>
            </a:endParaRPr>
          </a:p>
          <a:p>
            <a:pPr marL="457200">
              <a:spcBef>
                <a:spcPts val="600"/>
              </a:spcBef>
              <a:buNone/>
            </a:pPr>
            <a:r>
              <a:rPr lang="en-US" sz="2000" b="1" dirty="0"/>
              <a:t>Staff Support </a:t>
            </a:r>
            <a:endParaRPr lang="en-US" sz="2000" b="1" dirty="0">
              <a:cs typeface="Calibri"/>
            </a:endParaRPr>
          </a:p>
          <a:p>
            <a:pPr marL="457200"/>
            <a:r>
              <a:rPr lang="en-US" sz="2000" dirty="0"/>
              <a:t>Planning, Engineering, Code Enforcement, Fire, Legal &amp; others as needed</a:t>
            </a:r>
            <a:endParaRPr lang="en-US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6954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69EAE-80B7-5191-D714-80BA358C9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Tentative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04FE-09AB-1C47-D143-478DC9A034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Committee Approval and selection: April through May</a:t>
            </a:r>
          </a:p>
          <a:p>
            <a:r>
              <a:rPr lang="en-US"/>
              <a:t>Committee Meetings: June through September</a:t>
            </a:r>
          </a:p>
          <a:p>
            <a:r>
              <a:rPr lang="en-US"/>
              <a:t>Public Outreach:  September/October </a:t>
            </a:r>
          </a:p>
          <a:p>
            <a:r>
              <a:rPr lang="en-US"/>
              <a:t>Planning Commission Work Session and Public Hearing: October/November</a:t>
            </a:r>
          </a:p>
          <a:p>
            <a:r>
              <a:rPr lang="en-US"/>
              <a:t>City Council Public Hearing/Second Reading: November/December </a:t>
            </a:r>
          </a:p>
        </p:txBody>
      </p:sp>
    </p:spTree>
    <p:extLst>
      <p:ext uri="{BB962C8B-B14F-4D97-AF65-F5344CB8AC3E}">
        <p14:creationId xmlns:p14="http://schemas.microsoft.com/office/powerpoint/2010/main" val="3507919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A8ED2-7904-C348-B111-9D80ED844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Steps</a:t>
            </a:r>
            <a:r>
              <a:rPr lang="en-US">
                <a:latin typeface="+mn-lt"/>
              </a:rPr>
              <a:t>	</a:t>
            </a:r>
            <a:endParaRPr lang="en-VE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6E4C28-6296-5A3C-2ECF-D2F7DC028A5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/>
              <a:t>City Council Resolution </a:t>
            </a:r>
            <a:r>
              <a:rPr lang="en-US"/>
              <a:t>(Identify committee makeup, </a:t>
            </a:r>
            <a:r>
              <a:rPr lang="en-US" i="0">
                <a:solidFill>
                  <a:srgbClr val="222222"/>
                </a:solidFill>
                <a:effectLst/>
              </a:rPr>
              <a:t>specific tasks &amp; time frames)</a:t>
            </a:r>
            <a:endParaRPr lang="en-US"/>
          </a:p>
          <a:p>
            <a:pPr marL="0" indent="0">
              <a:buNone/>
            </a:pPr>
            <a:r>
              <a:rPr lang="en-US" b="1"/>
              <a:t>Form Committee</a:t>
            </a:r>
            <a:endParaRPr lang="en-US" b="1">
              <a:cs typeface="Calibri"/>
            </a:endParaRPr>
          </a:p>
          <a:p>
            <a:pPr marL="914400" indent="-448945">
              <a:buFont typeface="Wingdings" panose="05000000000000000000" pitchFamily="2" charset="2"/>
              <a:buChar char="Ø"/>
            </a:pPr>
            <a:r>
              <a:rPr lang="en-US">
                <a:cs typeface="Calibri"/>
              </a:rPr>
              <a:t>Select members based on Council resolution (Council could delegate selection to City Manager and Mayor)</a:t>
            </a:r>
          </a:p>
          <a:p>
            <a:pPr marL="914400" indent="-448945">
              <a:buFont typeface="Wingdings" panose="05000000000000000000" pitchFamily="2" charset="2"/>
              <a:buChar char="Ø"/>
            </a:pPr>
            <a:r>
              <a:rPr lang="en-US"/>
              <a:t>Planning Commission (City’s Citizen Involvement Committee): Receive update on project scope and committee members</a:t>
            </a:r>
            <a:endParaRPr lang="en-US">
              <a:cs typeface="Calibri"/>
            </a:endParaRPr>
          </a:p>
          <a:p>
            <a:pPr marL="914400" indent="-448945">
              <a:buFont typeface="Wingdings" panose="05000000000000000000" pitchFamily="2" charset="2"/>
              <a:buChar char="Ø"/>
            </a:pPr>
            <a:endParaRPr lang="en-US">
              <a:cs typeface="Calibri"/>
            </a:endParaRPr>
          </a:p>
          <a:p>
            <a:pPr marL="914400" indent="-448945">
              <a:buFont typeface="Wingdings" panose="05000000000000000000" pitchFamily="2" charset="2"/>
              <a:buChar char="Ø"/>
            </a:pPr>
            <a:endParaRPr lang="en-US">
              <a:cs typeface="Calibri"/>
            </a:endParaRPr>
          </a:p>
          <a:p>
            <a:pPr marL="0" indent="0">
              <a:buNone/>
            </a:pPr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949E149-D927-7264-013A-5A08AB8ACA7B}"/>
              </a:ext>
            </a:extLst>
          </p:cNvPr>
          <p:cNvSpPr/>
          <p:nvPr/>
        </p:nvSpPr>
        <p:spPr>
          <a:xfrm>
            <a:off x="725531" y="4885880"/>
            <a:ext cx="1921790" cy="996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Scope?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F98ED45-B3D2-CB57-DF73-F5F700FEE5B9}"/>
              </a:ext>
            </a:extLst>
          </p:cNvPr>
          <p:cNvSpPr/>
          <p:nvPr/>
        </p:nvSpPr>
        <p:spPr>
          <a:xfrm>
            <a:off x="3749729" y="4899628"/>
            <a:ext cx="1921790" cy="996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Public engagement approach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C06C0DC-D100-E56C-8016-CC839AD65AFA}"/>
              </a:ext>
            </a:extLst>
          </p:cNvPr>
          <p:cNvSpPr/>
          <p:nvPr/>
        </p:nvSpPr>
        <p:spPr>
          <a:xfrm>
            <a:off x="6562842" y="4885880"/>
            <a:ext cx="1921790" cy="996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Timeframe (how fast)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57AC0FE-5BA4-84E0-A7DA-C141A27D96F1}"/>
              </a:ext>
            </a:extLst>
          </p:cNvPr>
          <p:cNvSpPr/>
          <p:nvPr/>
        </p:nvSpPr>
        <p:spPr>
          <a:xfrm>
            <a:off x="9420569" y="4885880"/>
            <a:ext cx="2185747" cy="996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Next Council/Committee check-in?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D047BB3B-E16A-E601-0140-22537165A8D2}"/>
              </a:ext>
            </a:extLst>
          </p:cNvPr>
          <p:cNvSpPr/>
          <p:nvPr/>
        </p:nvSpPr>
        <p:spPr>
          <a:xfrm>
            <a:off x="2808936" y="5157692"/>
            <a:ext cx="681927" cy="480447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B02F0C9-DBDE-F6D0-3927-B89CB3248700}"/>
              </a:ext>
            </a:extLst>
          </p:cNvPr>
          <p:cNvSpPr/>
          <p:nvPr/>
        </p:nvSpPr>
        <p:spPr>
          <a:xfrm>
            <a:off x="8611637" y="5142064"/>
            <a:ext cx="681927" cy="480447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3CED8787-CF97-1297-5F11-6F95590EC7B8}"/>
              </a:ext>
            </a:extLst>
          </p:cNvPr>
          <p:cNvSpPr/>
          <p:nvPr/>
        </p:nvSpPr>
        <p:spPr>
          <a:xfrm>
            <a:off x="5798524" y="5142065"/>
            <a:ext cx="681927" cy="480447"/>
          </a:xfrm>
          <a:prstGeom prst="righ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73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3281AA-8C49-498D-BB7D-21B7FEE8BBB9}"/>
              </a:ext>
            </a:extLst>
          </p:cNvPr>
          <p:cNvSpPr txBox="1"/>
          <p:nvPr/>
        </p:nvSpPr>
        <p:spPr>
          <a:xfrm>
            <a:off x="2280306" y="2921168"/>
            <a:ext cx="8439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To obtain this information in an alternate format such as Braille, large print, electronic formats, etc. please contact [Project Manager or Document Creator] at [email] or [telephone number]; Relay Users Dial 7-1-1.</a:t>
            </a:r>
          </a:p>
        </p:txBody>
      </p:sp>
    </p:spTree>
    <p:extLst>
      <p:ext uri="{BB962C8B-B14F-4D97-AF65-F5344CB8AC3E}">
        <p14:creationId xmlns:p14="http://schemas.microsoft.com/office/powerpoint/2010/main" val="1912660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E7E6E6"/>
      </a:lt2>
      <a:accent1>
        <a:srgbClr val="2B5D80"/>
      </a:accent1>
      <a:accent2>
        <a:srgbClr val="18696D"/>
      </a:accent2>
      <a:accent3>
        <a:srgbClr val="7B476C"/>
      </a:accent3>
      <a:accent4>
        <a:srgbClr val="486A3E"/>
      </a:accent4>
      <a:accent5>
        <a:srgbClr val="E2DF75"/>
      </a:accent5>
      <a:accent6>
        <a:srgbClr val="E0DEBE"/>
      </a:accent6>
      <a:hlink>
        <a:srgbClr val="9B2629"/>
      </a:hlink>
      <a:folHlink>
        <a:srgbClr val="7B476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2 City of Bend Template.potx" id="{CF06E4B7-CB9A-48FB-A973-2134232A70B6}" vid="{F0628C41-EC6D-4558-A9A1-8AEB1C45EE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26248f0-b968-461f-a166-720658ab945f">HE44K6VEKSHF-2041023873-33963</_dlc_DocId>
    <TaxCatchAll xmlns="026248f0-b968-461f-a166-720658ab945f" xsi:nil="true"/>
    <lcf76f155ced4ddcb4097134ff3c332f xmlns="78aeaf5a-faa6-4122-b8b4-75894005cbd0">
      <Terms xmlns="http://schemas.microsoft.com/office/infopath/2007/PartnerControls"/>
    </lcf76f155ced4ddcb4097134ff3c332f>
    <_dlc_DocIdUrl xmlns="026248f0-b968-461f-a166-720658ab945f">
      <Url>https://bendoregon.sharepoint.com/sites/Legal/_layouts/15/DocIdRedir.aspx?ID=HE44K6VEKSHF-2041023873-33963</Url>
      <Description>HE44K6VEKSHF-2041023873-33963</Description>
    </_dlc_DocIdUrl>
    <SharedWithUsers xmlns="026248f0-b968-461f-a166-720658ab945f">
      <UserInfo>
        <DisplayName>Ian Leitheiser</DisplayName>
        <AccountId>14</AccountId>
        <AccountType/>
      </UserInfo>
      <UserInfo>
        <DisplayName>Colin Stephens</DisplayName>
        <AccountId>122</AccountId>
        <AccountType/>
      </UserInfo>
      <UserInfo>
        <DisplayName>Mary Winters</DisplayName>
        <AccountId>15</AccountId>
        <AccountType/>
      </UserInfo>
      <UserInfo>
        <DisplayName>Brenna Visser</DisplayName>
        <AccountId>382</AccountId>
        <AccountType/>
      </UserInfo>
      <UserInfo>
        <DisplayName>Renee Brooke</DisplayName>
        <AccountId>383</AccountId>
        <AccountType/>
      </UserInfo>
      <UserInfo>
        <DisplayName>Russell Grayson</DisplayName>
        <AccountId>119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F3ACABB9D81946AA8ACF58DD55B287" ma:contentTypeVersion="28" ma:contentTypeDescription="Create a new document." ma:contentTypeScope="" ma:versionID="7917d24ab795e72663a27b70d09a6d82">
  <xsd:schema xmlns:xsd="http://www.w3.org/2001/XMLSchema" xmlns:xs="http://www.w3.org/2001/XMLSchema" xmlns:p="http://schemas.microsoft.com/office/2006/metadata/properties" xmlns:ns1="http://schemas.microsoft.com/sharepoint/v3" xmlns:ns2="026248f0-b968-461f-a166-720658ab945f" xmlns:ns3="78aeaf5a-faa6-4122-b8b4-75894005cbd0" targetNamespace="http://schemas.microsoft.com/office/2006/metadata/properties" ma:root="true" ma:fieldsID="3184ff84c3d92aab7d3815e066b28a1b" ns1:_="" ns2:_="" ns3:_="">
    <xsd:import namespace="http://schemas.microsoft.com/sharepoint/v3"/>
    <xsd:import namespace="026248f0-b968-461f-a166-720658ab945f"/>
    <xsd:import namespace="78aeaf5a-faa6-4122-b8b4-75894005cbd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6248f0-b968-461f-a166-720658ab945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96372ed7-c73a-4505-829a-aea5b306a6da}" ma:internalName="TaxCatchAll" ma:showField="CatchAllData" ma:web="026248f0-b968-461f-a166-720658ab94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aeaf5a-faa6-4122-b8b4-75894005cb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d33022fe-1e51-4b20-963d-b591020e5c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A6B727-7CBC-4795-96E1-54AF334945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5FE4B1-B7CB-4AFF-A681-5A5414B95837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3239BE6-6641-43F3-8839-239C7CBB1463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78aeaf5a-faa6-4122-b8b4-75894005cbd0"/>
    <ds:schemaRef ds:uri="026248f0-b968-461f-a166-720658ab945f"/>
    <ds:schemaRef ds:uri="http://schemas.microsoft.com/sharepoint/v3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BEF7B669-0FDB-40AE-97E3-B5A44D15955D}">
  <ds:schemaRefs>
    <ds:schemaRef ds:uri="026248f0-b968-461f-a166-720658ab945f"/>
    <ds:schemaRef ds:uri="78aeaf5a-faa6-4122-b8b4-75894005cbd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2022 City of Bend Template (1)</Template>
  <TotalTime>0</TotalTime>
  <Words>578</Words>
  <Application>Microsoft Office PowerPoint</Application>
  <PresentationFormat>Widescreen</PresentationFormat>
  <Paragraphs>57</Paragraphs>
  <Slides>8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Stewardship Committee  </vt:lpstr>
      <vt:lpstr>Tree Code Update Advisory Group</vt:lpstr>
      <vt:lpstr>Council Temporary Committees (Staff Recommendation) </vt:lpstr>
      <vt:lpstr>City Manager Advisory Groups</vt:lpstr>
      <vt:lpstr>Group Size and Make Up</vt:lpstr>
      <vt:lpstr>Tentative Timeline</vt:lpstr>
      <vt:lpstr>Next Steps </vt:lpstr>
      <vt:lpstr>PowerPoint Presentation</vt:lpstr>
    </vt:vector>
  </TitlesOfParts>
  <Company>City of Bend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Pauline Hardie</dc:creator>
  <cp:lastModifiedBy>Pauline Hardie</cp:lastModifiedBy>
  <cp:revision>9</cp:revision>
  <dcterms:created xsi:type="dcterms:W3CDTF">2023-03-21T16:01:36Z</dcterms:created>
  <dcterms:modified xsi:type="dcterms:W3CDTF">2023-04-19T21:53:34Z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0x01010027F3ACABB9D81946AA8ACF58DD55B287</vt:lpwstr>
  </property>
  <property fmtid="{D5CDD505-2E9C-101B-9397-08002B2CF9AE}" pid="4" name="_dlc_DocIdItemGuid">
    <vt:lpwstr>9380e722-0ea5-446f-8e66-23ead391d413</vt:lpwstr>
  </property>
</Properties>
</file>